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Red Hat Display Bold" charset="1" panose="02010803040201060303"/>
      <p:regular r:id="rId31"/>
    </p:embeddedFont>
    <p:embeddedFont>
      <p:font typeface="Proxima Nova Heavy" charset="1" panose="02000506030000020004"/>
      <p:regular r:id="rId32"/>
    </p:embeddedFont>
    <p:embeddedFont>
      <p:font typeface="Poppins Medium" charset="1" panose="02000000000000000000"/>
      <p:regular r:id="rId33"/>
    </p:embeddedFont>
    <p:embeddedFont>
      <p:font typeface="Canva Sans" charset="1" panose="020B0503030501040103"/>
      <p:regular r:id="rId34"/>
    </p:embeddedFont>
    <p:embeddedFont>
      <p:font typeface="Red Hat Display" charset="1" panose="02010503040201060303"/>
      <p:regular r:id="rId35"/>
    </p:embeddedFont>
    <p:embeddedFont>
      <p:font typeface="Proxima Nova" charset="1" panose="02000506030000020004"/>
      <p:regular r:id="rId36"/>
    </p:embeddedFont>
    <p:embeddedFont>
      <p:font typeface="Canva Sans Bold" charset="1" panose="020B0803030501040103"/>
      <p:regular r:id="rId40"/>
    </p:embeddedFont>
    <p:embeddedFont>
      <p:font typeface="Poppins Bold" charset="1" panose="02000000000000000000"/>
      <p:regular r:id="rId46"/>
    </p:embeddedFont>
    <p:embeddedFont>
      <p:font typeface="Poppins Light" charset="1" panose="020000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notesMasters/notesMaster1.xml" Type="http://schemas.openxmlformats.org/officeDocument/2006/relationships/notesMaster"/><Relationship Id="rId38" Target="theme/theme2.xml" Type="http://schemas.openxmlformats.org/officeDocument/2006/relationships/theme"/><Relationship Id="rId39" Target="notesSlides/notesSlide1.xml" Type="http://schemas.openxmlformats.org/officeDocument/2006/relationships/notes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notesSlides/notesSlide2.xml" Type="http://schemas.openxmlformats.org/officeDocument/2006/relationships/notesSlide"/><Relationship Id="rId42" Target="notesSlides/notesSlide3.xml" Type="http://schemas.openxmlformats.org/officeDocument/2006/relationships/notesSlide"/><Relationship Id="rId43" Target="notesSlides/notesSlide4.xml" Type="http://schemas.openxmlformats.org/officeDocument/2006/relationships/notesSlide"/><Relationship Id="rId44" Target="notesSlides/notesSlide5.xml" Type="http://schemas.openxmlformats.org/officeDocument/2006/relationships/notesSlide"/><Relationship Id="rId45" Target="notesSlides/notesSlide6.xml" Type="http://schemas.openxmlformats.org/officeDocument/2006/relationships/notesSlide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8982236" y="712910"/>
            <a:ext cx="7329858" cy="4439001"/>
          </a:xfrm>
          <a:custGeom>
            <a:avLst/>
            <a:gdLst/>
            <a:ahLst/>
            <a:cxnLst/>
            <a:rect r="r" b="b" t="t" l="l"/>
            <a:pathLst>
              <a:path h="4439001" w="7329858">
                <a:moveTo>
                  <a:pt x="7329858" y="4439001"/>
                </a:moveTo>
                <a:lnTo>
                  <a:pt x="0" y="4439001"/>
                </a:lnTo>
                <a:lnTo>
                  <a:pt x="0" y="0"/>
                </a:lnTo>
                <a:lnTo>
                  <a:pt x="7329858" y="0"/>
                </a:lnTo>
                <a:lnTo>
                  <a:pt x="7329858" y="44390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764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0822544" y="4880144"/>
            <a:ext cx="7042456" cy="4264948"/>
          </a:xfrm>
          <a:custGeom>
            <a:avLst/>
            <a:gdLst/>
            <a:ahLst/>
            <a:cxnLst/>
            <a:rect r="r" b="b" t="t" l="l"/>
            <a:pathLst>
              <a:path h="4264948" w="7042456">
                <a:moveTo>
                  <a:pt x="0" y="0"/>
                </a:moveTo>
                <a:lnTo>
                  <a:pt x="7042456" y="0"/>
                </a:lnTo>
                <a:lnTo>
                  <a:pt x="7042456" y="4264948"/>
                </a:lnTo>
                <a:lnTo>
                  <a:pt x="0" y="4264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7641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62263" y="6476941"/>
            <a:ext cx="9652749" cy="1071354"/>
            <a:chOff x="0" y="0"/>
            <a:chExt cx="2542288" cy="2821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42288" cy="282167"/>
            </a:xfrm>
            <a:custGeom>
              <a:avLst/>
              <a:gdLst/>
              <a:ahLst/>
              <a:cxnLst/>
              <a:rect r="r" b="b" t="t" l="l"/>
              <a:pathLst>
                <a:path h="282167" w="2542288">
                  <a:moveTo>
                    <a:pt x="24061" y="0"/>
                  </a:moveTo>
                  <a:lnTo>
                    <a:pt x="2518226" y="0"/>
                  </a:lnTo>
                  <a:cubicBezTo>
                    <a:pt x="2531515" y="0"/>
                    <a:pt x="2542288" y="10773"/>
                    <a:pt x="2542288" y="24061"/>
                  </a:cubicBezTo>
                  <a:lnTo>
                    <a:pt x="2542288" y="258106"/>
                  </a:lnTo>
                  <a:cubicBezTo>
                    <a:pt x="2542288" y="271395"/>
                    <a:pt x="2531515" y="282167"/>
                    <a:pt x="2518226" y="282167"/>
                  </a:cubicBezTo>
                  <a:lnTo>
                    <a:pt x="24061" y="282167"/>
                  </a:lnTo>
                  <a:cubicBezTo>
                    <a:pt x="10773" y="282167"/>
                    <a:pt x="0" y="271395"/>
                    <a:pt x="0" y="258106"/>
                  </a:cubicBezTo>
                  <a:lnTo>
                    <a:pt x="0" y="24061"/>
                  </a:lnTo>
                  <a:cubicBezTo>
                    <a:pt x="0" y="10773"/>
                    <a:pt x="10773" y="0"/>
                    <a:pt x="24061" y="0"/>
                  </a:cubicBezTo>
                  <a:close/>
                </a:path>
              </a:pathLst>
            </a:custGeom>
            <a:solidFill>
              <a:srgbClr val="9DDC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42288" cy="320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183751" y="2016303"/>
            <a:ext cx="6254395" cy="62543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6087" t="0" r="-63802" b="-13260"/>
              </a:stretch>
            </a:blipFill>
            <a:ln w="190500" cap="sq">
              <a:solidFill>
                <a:srgbClr val="134B70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220379" y="-424032"/>
            <a:ext cx="3322878" cy="3356442"/>
          </a:xfrm>
          <a:custGeom>
            <a:avLst/>
            <a:gdLst/>
            <a:ahLst/>
            <a:cxnLst/>
            <a:rect r="r" b="b" t="t" l="l"/>
            <a:pathLst>
              <a:path h="3356442" w="3322878">
                <a:moveTo>
                  <a:pt x="0" y="0"/>
                </a:moveTo>
                <a:lnTo>
                  <a:pt x="3322878" y="0"/>
                </a:lnTo>
                <a:lnTo>
                  <a:pt x="3322878" y="3356443"/>
                </a:lnTo>
                <a:lnTo>
                  <a:pt x="0" y="3356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10800000">
            <a:off x="-1577086" y="7334881"/>
            <a:ext cx="3639349" cy="2597585"/>
          </a:xfrm>
          <a:custGeom>
            <a:avLst/>
            <a:gdLst/>
            <a:ahLst/>
            <a:cxnLst/>
            <a:rect r="r" b="b" t="t" l="l"/>
            <a:pathLst>
              <a:path h="2597585" w="3639349">
                <a:moveTo>
                  <a:pt x="3639349" y="2597585"/>
                </a:moveTo>
                <a:lnTo>
                  <a:pt x="0" y="2597585"/>
                </a:lnTo>
                <a:lnTo>
                  <a:pt x="0" y="0"/>
                </a:lnTo>
                <a:lnTo>
                  <a:pt x="3639349" y="0"/>
                </a:lnTo>
                <a:lnTo>
                  <a:pt x="3639349" y="2597585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62263" y="2646661"/>
            <a:ext cx="332189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Aula 3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807055" y="8443145"/>
            <a:ext cx="3858801" cy="381057"/>
          </a:xfrm>
          <a:custGeom>
            <a:avLst/>
            <a:gdLst/>
            <a:ahLst/>
            <a:cxnLst/>
            <a:rect r="r" b="b" t="t" l="l"/>
            <a:pathLst>
              <a:path h="381057" w="3858801">
                <a:moveTo>
                  <a:pt x="0" y="0"/>
                </a:moveTo>
                <a:lnTo>
                  <a:pt x="3858801" y="0"/>
                </a:lnTo>
                <a:lnTo>
                  <a:pt x="3858801" y="381057"/>
                </a:lnTo>
                <a:lnTo>
                  <a:pt x="0" y="3810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062263" y="3673463"/>
            <a:ext cx="5986508" cy="241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134B70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ÁGUA COM CIÊNCIA!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99461" y="6680831"/>
            <a:ext cx="643785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SEQUÊNCIA DIDÁTICA 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053185" y="4237220"/>
            <a:ext cx="6484926" cy="3927305"/>
          </a:xfrm>
          <a:custGeom>
            <a:avLst/>
            <a:gdLst/>
            <a:ahLst/>
            <a:cxnLst/>
            <a:rect r="r" b="b" t="t" l="l"/>
            <a:pathLst>
              <a:path h="3927305" w="6484926">
                <a:moveTo>
                  <a:pt x="0" y="0"/>
                </a:moveTo>
                <a:lnTo>
                  <a:pt x="6484925" y="0"/>
                </a:lnTo>
                <a:lnTo>
                  <a:pt x="6484925" y="3927306"/>
                </a:lnTo>
                <a:lnTo>
                  <a:pt x="0" y="3927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764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72120" y="1886317"/>
            <a:ext cx="5768519" cy="5844268"/>
            <a:chOff x="0" y="0"/>
            <a:chExt cx="812800" cy="8234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23473"/>
            </a:xfrm>
            <a:custGeom>
              <a:avLst/>
              <a:gdLst/>
              <a:ahLst/>
              <a:cxnLst/>
              <a:rect r="r" b="b" t="t" l="l"/>
              <a:pathLst>
                <a:path h="823473" w="812800">
                  <a:moveTo>
                    <a:pt x="406400" y="0"/>
                  </a:moveTo>
                  <a:cubicBezTo>
                    <a:pt x="181951" y="0"/>
                    <a:pt x="0" y="184341"/>
                    <a:pt x="0" y="411737"/>
                  </a:cubicBezTo>
                  <a:cubicBezTo>
                    <a:pt x="0" y="639132"/>
                    <a:pt x="181951" y="823473"/>
                    <a:pt x="406400" y="823473"/>
                  </a:cubicBezTo>
                  <a:cubicBezTo>
                    <a:pt x="630849" y="823473"/>
                    <a:pt x="812800" y="639132"/>
                    <a:pt x="812800" y="411737"/>
                  </a:cubicBezTo>
                  <a:cubicBezTo>
                    <a:pt x="812800" y="1843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4B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9101"/>
              <a:ext cx="660400" cy="707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19720" y="2193824"/>
            <a:ext cx="5680124" cy="56801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6481" t="0" r="-26481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2106663" y="2275491"/>
            <a:ext cx="8163772" cy="151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00" b="true">
                <a:solidFill>
                  <a:srgbClr val="134B70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ETE – ESTAÇÃO DE TRATAMENTO DE ESGOTO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201442" y="-259957"/>
            <a:ext cx="2870870" cy="2899868"/>
          </a:xfrm>
          <a:custGeom>
            <a:avLst/>
            <a:gdLst/>
            <a:ahLst/>
            <a:cxnLst/>
            <a:rect r="r" b="b" t="t" l="l"/>
            <a:pathLst>
              <a:path h="2899868" w="2870870">
                <a:moveTo>
                  <a:pt x="0" y="0"/>
                </a:moveTo>
                <a:lnTo>
                  <a:pt x="2870870" y="0"/>
                </a:lnTo>
                <a:lnTo>
                  <a:pt x="2870870" y="2899868"/>
                </a:lnTo>
                <a:lnTo>
                  <a:pt x="0" y="2899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06663" y="3992606"/>
            <a:ext cx="7754630" cy="3636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58"/>
              </a:lnSpc>
            </a:pPr>
            <a:r>
              <a:rPr lang="en-US" b="true" sz="270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Envolve a </a:t>
            </a:r>
            <a:r>
              <a:rPr lang="en-US" b="true" sz="270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coleta e o tratamento adequado dos esgotos domésticos e industriais para evitar a contaminação ambiental e prevenir doenças.</a:t>
            </a:r>
          </a:p>
          <a:p>
            <a:pPr algn="just">
              <a:lnSpc>
                <a:spcPts val="4158"/>
              </a:lnSpc>
            </a:pPr>
            <a:r>
              <a:rPr lang="en-US" sz="27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O tratamento de esgoto pode envolver processos físicos, químicos e biológicos para remover poluentes antes do seu descarte ou reuso seguro.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430817" y="9443336"/>
            <a:ext cx="19453580" cy="1687329"/>
            <a:chOff x="0" y="0"/>
            <a:chExt cx="5123577" cy="4443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23576" cy="444399"/>
            </a:xfrm>
            <a:custGeom>
              <a:avLst/>
              <a:gdLst/>
              <a:ahLst/>
              <a:cxnLst/>
              <a:rect r="r" b="b" t="t" l="l"/>
              <a:pathLst>
                <a:path h="444399" w="5123576">
                  <a:moveTo>
                    <a:pt x="11939" y="0"/>
                  </a:moveTo>
                  <a:lnTo>
                    <a:pt x="5111637" y="0"/>
                  </a:lnTo>
                  <a:cubicBezTo>
                    <a:pt x="5114804" y="0"/>
                    <a:pt x="5117841" y="1258"/>
                    <a:pt x="5120080" y="3497"/>
                  </a:cubicBezTo>
                  <a:cubicBezTo>
                    <a:pt x="5122319" y="5736"/>
                    <a:pt x="5123576" y="8773"/>
                    <a:pt x="5123576" y="11939"/>
                  </a:cubicBezTo>
                  <a:lnTo>
                    <a:pt x="5123576" y="432460"/>
                  </a:lnTo>
                  <a:cubicBezTo>
                    <a:pt x="5123576" y="435627"/>
                    <a:pt x="5122319" y="438663"/>
                    <a:pt x="5120080" y="440902"/>
                  </a:cubicBezTo>
                  <a:cubicBezTo>
                    <a:pt x="5117841" y="443141"/>
                    <a:pt x="5114804" y="444399"/>
                    <a:pt x="5111637" y="444399"/>
                  </a:cubicBezTo>
                  <a:lnTo>
                    <a:pt x="11939" y="444399"/>
                  </a:lnTo>
                  <a:cubicBezTo>
                    <a:pt x="8773" y="444399"/>
                    <a:pt x="5736" y="443141"/>
                    <a:pt x="3497" y="440902"/>
                  </a:cubicBezTo>
                  <a:cubicBezTo>
                    <a:pt x="1258" y="438663"/>
                    <a:pt x="0" y="435627"/>
                    <a:pt x="0" y="432460"/>
                  </a:cubicBezTo>
                  <a:lnTo>
                    <a:pt x="0" y="11939"/>
                  </a:lnTo>
                  <a:cubicBezTo>
                    <a:pt x="0" y="8773"/>
                    <a:pt x="1258" y="5736"/>
                    <a:pt x="3497" y="3497"/>
                  </a:cubicBezTo>
                  <a:cubicBezTo>
                    <a:pt x="5736" y="1258"/>
                    <a:pt x="8773" y="0"/>
                    <a:pt x="11939" y="0"/>
                  </a:cubicBezTo>
                  <a:close/>
                </a:path>
              </a:pathLst>
            </a:custGeom>
            <a:solidFill>
              <a:srgbClr val="9DDC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123577" cy="482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0817" y="9443336"/>
            <a:ext cx="19453580" cy="1687329"/>
            <a:chOff x="0" y="0"/>
            <a:chExt cx="5123577" cy="4443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3576" cy="444399"/>
            </a:xfrm>
            <a:custGeom>
              <a:avLst/>
              <a:gdLst/>
              <a:ahLst/>
              <a:cxnLst/>
              <a:rect r="r" b="b" t="t" l="l"/>
              <a:pathLst>
                <a:path h="444399" w="5123576">
                  <a:moveTo>
                    <a:pt x="11939" y="0"/>
                  </a:moveTo>
                  <a:lnTo>
                    <a:pt x="5111637" y="0"/>
                  </a:lnTo>
                  <a:cubicBezTo>
                    <a:pt x="5114804" y="0"/>
                    <a:pt x="5117841" y="1258"/>
                    <a:pt x="5120080" y="3497"/>
                  </a:cubicBezTo>
                  <a:cubicBezTo>
                    <a:pt x="5122319" y="5736"/>
                    <a:pt x="5123576" y="8773"/>
                    <a:pt x="5123576" y="11939"/>
                  </a:cubicBezTo>
                  <a:lnTo>
                    <a:pt x="5123576" y="432460"/>
                  </a:lnTo>
                  <a:cubicBezTo>
                    <a:pt x="5123576" y="435627"/>
                    <a:pt x="5122319" y="438663"/>
                    <a:pt x="5120080" y="440902"/>
                  </a:cubicBezTo>
                  <a:cubicBezTo>
                    <a:pt x="5117841" y="443141"/>
                    <a:pt x="5114804" y="444399"/>
                    <a:pt x="5111637" y="444399"/>
                  </a:cubicBezTo>
                  <a:lnTo>
                    <a:pt x="11939" y="444399"/>
                  </a:lnTo>
                  <a:cubicBezTo>
                    <a:pt x="8773" y="444399"/>
                    <a:pt x="5736" y="443141"/>
                    <a:pt x="3497" y="440902"/>
                  </a:cubicBezTo>
                  <a:cubicBezTo>
                    <a:pt x="1258" y="438663"/>
                    <a:pt x="0" y="435627"/>
                    <a:pt x="0" y="432460"/>
                  </a:cubicBezTo>
                  <a:lnTo>
                    <a:pt x="0" y="11939"/>
                  </a:lnTo>
                  <a:cubicBezTo>
                    <a:pt x="0" y="8773"/>
                    <a:pt x="1258" y="5736"/>
                    <a:pt x="3497" y="3497"/>
                  </a:cubicBezTo>
                  <a:cubicBezTo>
                    <a:pt x="5736" y="1258"/>
                    <a:pt x="8773" y="0"/>
                    <a:pt x="11939" y="0"/>
                  </a:cubicBezTo>
                  <a:close/>
                </a:path>
              </a:pathLst>
            </a:custGeom>
            <a:solidFill>
              <a:srgbClr val="9DDC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23577" cy="482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96036" y="157643"/>
            <a:ext cx="14095929" cy="9285693"/>
          </a:xfrm>
          <a:custGeom>
            <a:avLst/>
            <a:gdLst/>
            <a:ahLst/>
            <a:cxnLst/>
            <a:rect r="r" b="b" t="t" l="l"/>
            <a:pathLst>
              <a:path h="9285693" w="14095929">
                <a:moveTo>
                  <a:pt x="0" y="0"/>
                </a:moveTo>
                <a:lnTo>
                  <a:pt x="14095928" y="0"/>
                </a:lnTo>
                <a:lnTo>
                  <a:pt x="14095928" y="9285693"/>
                </a:lnTo>
                <a:lnTo>
                  <a:pt x="0" y="9285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564658" y="9414761"/>
            <a:ext cx="3260593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Imagem adaptada de: SABESP, [s.d].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0817" y="9443336"/>
            <a:ext cx="19453580" cy="1687329"/>
            <a:chOff x="0" y="0"/>
            <a:chExt cx="5123577" cy="4443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3576" cy="444399"/>
            </a:xfrm>
            <a:custGeom>
              <a:avLst/>
              <a:gdLst/>
              <a:ahLst/>
              <a:cxnLst/>
              <a:rect r="r" b="b" t="t" l="l"/>
              <a:pathLst>
                <a:path h="444399" w="5123576">
                  <a:moveTo>
                    <a:pt x="11939" y="0"/>
                  </a:moveTo>
                  <a:lnTo>
                    <a:pt x="5111637" y="0"/>
                  </a:lnTo>
                  <a:cubicBezTo>
                    <a:pt x="5114804" y="0"/>
                    <a:pt x="5117841" y="1258"/>
                    <a:pt x="5120080" y="3497"/>
                  </a:cubicBezTo>
                  <a:cubicBezTo>
                    <a:pt x="5122319" y="5736"/>
                    <a:pt x="5123576" y="8773"/>
                    <a:pt x="5123576" y="11939"/>
                  </a:cubicBezTo>
                  <a:lnTo>
                    <a:pt x="5123576" y="432460"/>
                  </a:lnTo>
                  <a:cubicBezTo>
                    <a:pt x="5123576" y="435627"/>
                    <a:pt x="5122319" y="438663"/>
                    <a:pt x="5120080" y="440902"/>
                  </a:cubicBezTo>
                  <a:cubicBezTo>
                    <a:pt x="5117841" y="443141"/>
                    <a:pt x="5114804" y="444399"/>
                    <a:pt x="5111637" y="444399"/>
                  </a:cubicBezTo>
                  <a:lnTo>
                    <a:pt x="11939" y="444399"/>
                  </a:lnTo>
                  <a:cubicBezTo>
                    <a:pt x="8773" y="444399"/>
                    <a:pt x="5736" y="443141"/>
                    <a:pt x="3497" y="440902"/>
                  </a:cubicBezTo>
                  <a:cubicBezTo>
                    <a:pt x="1258" y="438663"/>
                    <a:pt x="0" y="435627"/>
                    <a:pt x="0" y="432460"/>
                  </a:cubicBezTo>
                  <a:lnTo>
                    <a:pt x="0" y="11939"/>
                  </a:lnTo>
                  <a:cubicBezTo>
                    <a:pt x="0" y="8773"/>
                    <a:pt x="1258" y="5736"/>
                    <a:pt x="3497" y="3497"/>
                  </a:cubicBezTo>
                  <a:cubicBezTo>
                    <a:pt x="5736" y="1258"/>
                    <a:pt x="8773" y="0"/>
                    <a:pt x="11939" y="0"/>
                  </a:cubicBezTo>
                  <a:close/>
                </a:path>
              </a:pathLst>
            </a:custGeom>
            <a:solidFill>
              <a:srgbClr val="9DDC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23577" cy="482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71997" y="2009963"/>
            <a:ext cx="13172495" cy="1151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Coleta do Esgoto</a:t>
            </a:r>
          </a:p>
          <a:p>
            <a:pPr algn="l">
              <a:lnSpc>
                <a:spcPts val="475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43012" y="2784928"/>
            <a:ext cx="15568180" cy="1553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4"/>
              </a:lnSpc>
            </a:pPr>
            <a:r>
              <a:rPr lang="en-US" sz="24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Após ser distribuída nas residências, a água utilizada para higiene pessoal, alimentação e limpeza se transforma em esgoto. Ao sair das casas, ela é direcionada para as redes coletoras, passando pelos coletores, troncos e interceptores até chegar às Estações de Tratamento de Esgoto.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835719" y="-747031"/>
            <a:ext cx="2870870" cy="2899868"/>
          </a:xfrm>
          <a:custGeom>
            <a:avLst/>
            <a:gdLst/>
            <a:ahLst/>
            <a:cxnLst/>
            <a:rect r="r" b="b" t="t" l="l"/>
            <a:pathLst>
              <a:path h="2899868" w="2870870">
                <a:moveTo>
                  <a:pt x="0" y="0"/>
                </a:moveTo>
                <a:lnTo>
                  <a:pt x="2870869" y="0"/>
                </a:lnTo>
                <a:lnTo>
                  <a:pt x="2870869" y="2899869"/>
                </a:lnTo>
                <a:lnTo>
                  <a:pt x="0" y="2899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7103796" y="7079546"/>
            <a:ext cx="3639349" cy="2597585"/>
          </a:xfrm>
          <a:custGeom>
            <a:avLst/>
            <a:gdLst/>
            <a:ahLst/>
            <a:cxnLst/>
            <a:rect r="r" b="b" t="t" l="l"/>
            <a:pathLst>
              <a:path h="2597585" w="3639349">
                <a:moveTo>
                  <a:pt x="3639349" y="2597585"/>
                </a:moveTo>
                <a:lnTo>
                  <a:pt x="0" y="2597585"/>
                </a:lnTo>
                <a:lnTo>
                  <a:pt x="0" y="0"/>
                </a:lnTo>
                <a:lnTo>
                  <a:pt x="3639349" y="0"/>
                </a:lnTo>
                <a:lnTo>
                  <a:pt x="3639349" y="259758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71997" y="4995220"/>
            <a:ext cx="15919592" cy="55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Grades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3012" y="5702338"/>
            <a:ext cx="15568180" cy="1553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4"/>
              </a:lnSpc>
            </a:pPr>
            <a:r>
              <a:rPr lang="en-US" sz="24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Após a distribuição nas residências, a água utilizada para higiene pessoal, alimentação e limpeza vira esgoto. Ao deixar as casas, ele vai para as redes coletoras, passa pelos coletores, troncos e interceptores até chegar às Estações de Tratamento de Esgotos.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3012" y="2009963"/>
            <a:ext cx="428984" cy="55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1.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3012" y="4995220"/>
            <a:ext cx="428984" cy="55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2.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1997" y="7912630"/>
            <a:ext cx="13172495" cy="1151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Caixa de Areia</a:t>
            </a:r>
          </a:p>
          <a:p>
            <a:pPr algn="l">
              <a:lnSpc>
                <a:spcPts val="4751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43012" y="8687595"/>
            <a:ext cx="15568180" cy="486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4"/>
              </a:lnSpc>
            </a:pPr>
            <a:r>
              <a:rPr lang="en-US" sz="24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</a:t>
            </a:r>
            <a:r>
              <a:rPr lang="en-US" sz="24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pois de passar pelas grades, o esgoto é transportado para uma caixa que vai retirar a areia contida nele.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3012" y="7912630"/>
            <a:ext cx="428984" cy="55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3.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0817" y="9443336"/>
            <a:ext cx="19453580" cy="1687329"/>
            <a:chOff x="0" y="0"/>
            <a:chExt cx="5123577" cy="4443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3576" cy="444399"/>
            </a:xfrm>
            <a:custGeom>
              <a:avLst/>
              <a:gdLst/>
              <a:ahLst/>
              <a:cxnLst/>
              <a:rect r="r" b="b" t="t" l="l"/>
              <a:pathLst>
                <a:path h="444399" w="5123576">
                  <a:moveTo>
                    <a:pt x="11939" y="0"/>
                  </a:moveTo>
                  <a:lnTo>
                    <a:pt x="5111637" y="0"/>
                  </a:lnTo>
                  <a:cubicBezTo>
                    <a:pt x="5114804" y="0"/>
                    <a:pt x="5117841" y="1258"/>
                    <a:pt x="5120080" y="3497"/>
                  </a:cubicBezTo>
                  <a:cubicBezTo>
                    <a:pt x="5122319" y="5736"/>
                    <a:pt x="5123576" y="8773"/>
                    <a:pt x="5123576" y="11939"/>
                  </a:cubicBezTo>
                  <a:lnTo>
                    <a:pt x="5123576" y="432460"/>
                  </a:lnTo>
                  <a:cubicBezTo>
                    <a:pt x="5123576" y="435627"/>
                    <a:pt x="5122319" y="438663"/>
                    <a:pt x="5120080" y="440902"/>
                  </a:cubicBezTo>
                  <a:cubicBezTo>
                    <a:pt x="5117841" y="443141"/>
                    <a:pt x="5114804" y="444399"/>
                    <a:pt x="5111637" y="444399"/>
                  </a:cubicBezTo>
                  <a:lnTo>
                    <a:pt x="11939" y="444399"/>
                  </a:lnTo>
                  <a:cubicBezTo>
                    <a:pt x="8773" y="444399"/>
                    <a:pt x="5736" y="443141"/>
                    <a:pt x="3497" y="440902"/>
                  </a:cubicBezTo>
                  <a:cubicBezTo>
                    <a:pt x="1258" y="438663"/>
                    <a:pt x="0" y="435627"/>
                    <a:pt x="0" y="432460"/>
                  </a:cubicBezTo>
                  <a:lnTo>
                    <a:pt x="0" y="11939"/>
                  </a:lnTo>
                  <a:cubicBezTo>
                    <a:pt x="0" y="8773"/>
                    <a:pt x="1258" y="5736"/>
                    <a:pt x="3497" y="3497"/>
                  </a:cubicBezTo>
                  <a:cubicBezTo>
                    <a:pt x="5736" y="1258"/>
                    <a:pt x="8773" y="0"/>
                    <a:pt x="11939" y="0"/>
                  </a:cubicBezTo>
                  <a:close/>
                </a:path>
              </a:pathLst>
            </a:custGeom>
            <a:solidFill>
              <a:srgbClr val="9DDC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23577" cy="482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71997" y="2005401"/>
            <a:ext cx="13172495" cy="55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Decantador Primário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3012" y="2784928"/>
            <a:ext cx="15568180" cy="1019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4"/>
              </a:lnSpc>
            </a:pPr>
            <a:r>
              <a:rPr lang="en-US" sz="24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Após a caixa de areia, o esgoto é enviado aos decantadores primários onde ocorre a sedimentação de partículas mais pesadas.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835719" y="-747031"/>
            <a:ext cx="2870870" cy="2899868"/>
          </a:xfrm>
          <a:custGeom>
            <a:avLst/>
            <a:gdLst/>
            <a:ahLst/>
            <a:cxnLst/>
            <a:rect r="r" b="b" t="t" l="l"/>
            <a:pathLst>
              <a:path h="2899868" w="2870870">
                <a:moveTo>
                  <a:pt x="0" y="0"/>
                </a:moveTo>
                <a:lnTo>
                  <a:pt x="2870869" y="0"/>
                </a:lnTo>
                <a:lnTo>
                  <a:pt x="2870869" y="2899869"/>
                </a:lnTo>
                <a:lnTo>
                  <a:pt x="0" y="2899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7103796" y="7079546"/>
            <a:ext cx="3639349" cy="2597585"/>
          </a:xfrm>
          <a:custGeom>
            <a:avLst/>
            <a:gdLst/>
            <a:ahLst/>
            <a:cxnLst/>
            <a:rect r="r" b="b" t="t" l="l"/>
            <a:pathLst>
              <a:path h="2597585" w="3639349">
                <a:moveTo>
                  <a:pt x="3639349" y="2597585"/>
                </a:moveTo>
                <a:lnTo>
                  <a:pt x="0" y="2597585"/>
                </a:lnTo>
                <a:lnTo>
                  <a:pt x="0" y="0"/>
                </a:lnTo>
                <a:lnTo>
                  <a:pt x="3639349" y="0"/>
                </a:lnTo>
                <a:lnTo>
                  <a:pt x="3639349" y="259758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71997" y="4484489"/>
            <a:ext cx="15919592" cy="55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Aeração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3012" y="5191608"/>
            <a:ext cx="15568180" cy="1553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4"/>
              </a:lnSpc>
            </a:pPr>
            <a:r>
              <a:rPr lang="en-US" sz="24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 esgoto é formado por uma mistura de matéria orgânica e microrganismos. Nos tanques de aeração, a introdução de ar facilita a multiplicação dos microrganismos presentes, que se alimentam do material orgânico. Esse processo resulta na formação de lodo e na redução da carga poluidora do esgoto.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3012" y="2009963"/>
            <a:ext cx="428984" cy="55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1.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3012" y="4484489"/>
            <a:ext cx="428984" cy="55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2.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1997" y="7391952"/>
            <a:ext cx="13172495" cy="55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Decantador Secundário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3012" y="8166917"/>
            <a:ext cx="15568180" cy="1019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4"/>
              </a:lnSpc>
            </a:pPr>
            <a:r>
              <a:rPr lang="en-US" sz="24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</a:t>
            </a:r>
            <a:r>
              <a:rPr lang="en-US" sz="24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os decantadores secundários, o sólido restante vai para o fundo e a parte líquida já está sem 90% das impurezas. Esta água não pode ser bebida. Ela é lançada nos rios ou reaproveitada para limpar ruas, praças e regar jardins.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3012" y="7391952"/>
            <a:ext cx="428984" cy="55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3.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6850" y="503808"/>
            <a:ext cx="16432450" cy="9592443"/>
          </a:xfrm>
          <a:custGeom>
            <a:avLst/>
            <a:gdLst/>
            <a:ahLst/>
            <a:cxnLst/>
            <a:rect r="r" b="b" t="t" l="l"/>
            <a:pathLst>
              <a:path h="9592443" w="16432450">
                <a:moveTo>
                  <a:pt x="0" y="0"/>
                </a:moveTo>
                <a:lnTo>
                  <a:pt x="16432450" y="0"/>
                </a:lnTo>
                <a:lnTo>
                  <a:pt x="16432450" y="9592443"/>
                </a:lnTo>
                <a:lnTo>
                  <a:pt x="0" y="9592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14101285" y="5171442"/>
            <a:ext cx="6698853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Fonte</a:t>
            </a:r>
            <a:r>
              <a:rPr lang="en-US" sz="1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Sistema Nacional de Informações sobre Saneamento (SNIS), 2023..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0800000">
            <a:off x="-1387714" y="-1016420"/>
            <a:ext cx="3639349" cy="2597585"/>
          </a:xfrm>
          <a:custGeom>
            <a:avLst/>
            <a:gdLst/>
            <a:ahLst/>
            <a:cxnLst/>
            <a:rect r="r" b="b" t="t" l="l"/>
            <a:pathLst>
              <a:path h="2597585" w="3639349">
                <a:moveTo>
                  <a:pt x="3639349" y="2597585"/>
                </a:moveTo>
                <a:lnTo>
                  <a:pt x="0" y="2597585"/>
                </a:lnTo>
                <a:lnTo>
                  <a:pt x="0" y="0"/>
                </a:lnTo>
                <a:lnTo>
                  <a:pt x="3639349" y="0"/>
                </a:lnTo>
                <a:lnTo>
                  <a:pt x="3639349" y="25975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57505" y="1628790"/>
            <a:ext cx="8046025" cy="94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6500" b="true">
                <a:solidFill>
                  <a:srgbClr val="134B70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HORA DO DESAFIO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57505" y="4417251"/>
            <a:ext cx="12946153" cy="94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0"/>
              </a:lnSpc>
            </a:pPr>
            <a:r>
              <a:rPr lang="en-US" sz="2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Agora que você já conhece o funcionamento das ETAs e ETEs, vamos relembrar o caminho da água!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7505" y="2999825"/>
            <a:ext cx="9339434" cy="72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>
                <a:solidFill>
                  <a:srgbClr val="134B70"/>
                </a:solidFill>
                <a:latin typeface="Proxima Nova"/>
                <a:ea typeface="Proxima Nova"/>
                <a:cs typeface="Proxima Nova"/>
                <a:sym typeface="Proxima Nova"/>
              </a:rPr>
              <a:t>CAMINHO DA ÁGUA TRATADA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400944" y="6218759"/>
            <a:ext cx="11486112" cy="3474812"/>
            <a:chOff x="0" y="0"/>
            <a:chExt cx="3837302" cy="11608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37302" cy="1160872"/>
            </a:xfrm>
            <a:custGeom>
              <a:avLst/>
              <a:gdLst/>
              <a:ahLst/>
              <a:cxnLst/>
              <a:rect r="r" b="b" t="t" l="l"/>
              <a:pathLst>
                <a:path h="1160872" w="3837302">
                  <a:moveTo>
                    <a:pt x="30331" y="0"/>
                  </a:moveTo>
                  <a:lnTo>
                    <a:pt x="3806971" y="0"/>
                  </a:lnTo>
                  <a:cubicBezTo>
                    <a:pt x="3823722" y="0"/>
                    <a:pt x="3837302" y="13580"/>
                    <a:pt x="3837302" y="30331"/>
                  </a:cubicBezTo>
                  <a:lnTo>
                    <a:pt x="3837302" y="1130541"/>
                  </a:lnTo>
                  <a:cubicBezTo>
                    <a:pt x="3837302" y="1138585"/>
                    <a:pt x="3834107" y="1146300"/>
                    <a:pt x="3828418" y="1151988"/>
                  </a:cubicBezTo>
                  <a:cubicBezTo>
                    <a:pt x="3822730" y="1157676"/>
                    <a:pt x="3815016" y="1160872"/>
                    <a:pt x="3806971" y="1160872"/>
                  </a:cubicBezTo>
                  <a:lnTo>
                    <a:pt x="30331" y="1160872"/>
                  </a:lnTo>
                  <a:cubicBezTo>
                    <a:pt x="22287" y="1160872"/>
                    <a:pt x="14572" y="1157676"/>
                    <a:pt x="8884" y="1151988"/>
                  </a:cubicBezTo>
                  <a:cubicBezTo>
                    <a:pt x="3196" y="1146300"/>
                    <a:pt x="0" y="1138585"/>
                    <a:pt x="0" y="1130541"/>
                  </a:cubicBezTo>
                  <a:lnTo>
                    <a:pt x="0" y="30331"/>
                  </a:lnTo>
                  <a:cubicBezTo>
                    <a:pt x="0" y="13580"/>
                    <a:pt x="13580" y="0"/>
                    <a:pt x="30331" y="0"/>
                  </a:cubicBezTo>
                  <a:close/>
                </a:path>
              </a:pathLst>
            </a:custGeom>
            <a:solidFill>
              <a:srgbClr val="9DDC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837302" cy="1198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705426" y="6436151"/>
            <a:ext cx="10877148" cy="300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2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Organize as etapas conforme a sequência em que ocorrem dentro das Estações de Tratamento de Água.</a:t>
            </a:r>
          </a:p>
          <a:p>
            <a:pPr algn="ctr">
              <a:lnSpc>
                <a:spcPts val="1078"/>
              </a:lnSpc>
            </a:pPr>
          </a:p>
          <a:p>
            <a:pPr algn="ctr">
              <a:lnSpc>
                <a:spcPts val="3850"/>
              </a:lnSpc>
            </a:pPr>
            <a:r>
              <a:rPr lang="en-US" sz="2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As caixinhas a seguir conterão o nome da etapa ou a descrição breve do que acontece durante a respectiva etapa, ou seu objetivo, e uma letra. </a:t>
            </a:r>
          </a:p>
          <a:p>
            <a:pPr algn="ctr">
              <a:lnSpc>
                <a:spcPts val="3850"/>
              </a:lnSpc>
            </a:pPr>
            <a:r>
              <a:rPr lang="en-US" sz="2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Relacione a letra da etapa com a ordem em que esta ocorre no processo de tratamento da água.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DF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29556" y="4452935"/>
            <a:ext cx="3471687" cy="1381130"/>
            <a:chOff x="0" y="0"/>
            <a:chExt cx="4628916" cy="184150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42960" y="597891"/>
              <a:ext cx="3690116" cy="1243617"/>
              <a:chOff x="0" y="0"/>
              <a:chExt cx="762111" cy="25684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62111" cy="256841"/>
              </a:xfrm>
              <a:custGeom>
                <a:avLst/>
                <a:gdLst/>
                <a:ahLst/>
                <a:cxnLst/>
                <a:rect r="r" b="b" t="t" l="l"/>
                <a:pathLst>
                  <a:path h="256841" w="762111">
                    <a:moveTo>
                      <a:pt x="125881" y="0"/>
                    </a:moveTo>
                    <a:lnTo>
                      <a:pt x="636230" y="0"/>
                    </a:lnTo>
                    <a:cubicBezTo>
                      <a:pt x="669616" y="0"/>
                      <a:pt x="701634" y="13262"/>
                      <a:pt x="725241" y="36870"/>
                    </a:cubicBezTo>
                    <a:cubicBezTo>
                      <a:pt x="748849" y="60477"/>
                      <a:pt x="762111" y="92495"/>
                      <a:pt x="762111" y="125881"/>
                    </a:cubicBezTo>
                    <a:lnTo>
                      <a:pt x="762111" y="130960"/>
                    </a:lnTo>
                    <a:cubicBezTo>
                      <a:pt x="762111" y="164346"/>
                      <a:pt x="748849" y="196364"/>
                      <a:pt x="725241" y="219972"/>
                    </a:cubicBezTo>
                    <a:cubicBezTo>
                      <a:pt x="701634" y="243579"/>
                      <a:pt x="669616" y="256841"/>
                      <a:pt x="636230" y="256841"/>
                    </a:cubicBezTo>
                    <a:lnTo>
                      <a:pt x="125881" y="256841"/>
                    </a:lnTo>
                    <a:cubicBezTo>
                      <a:pt x="92495" y="256841"/>
                      <a:pt x="60477" y="243579"/>
                      <a:pt x="36870" y="219972"/>
                    </a:cubicBezTo>
                    <a:cubicBezTo>
                      <a:pt x="13262" y="196364"/>
                      <a:pt x="0" y="164346"/>
                      <a:pt x="0" y="130960"/>
                    </a:cubicBezTo>
                    <a:lnTo>
                      <a:pt x="0" y="125881"/>
                    </a:lnTo>
                    <a:cubicBezTo>
                      <a:pt x="0" y="92495"/>
                      <a:pt x="13262" y="60477"/>
                      <a:pt x="36870" y="36870"/>
                    </a:cubicBezTo>
                    <a:cubicBezTo>
                      <a:pt x="60477" y="13262"/>
                      <a:pt x="92495" y="0"/>
                      <a:pt x="125881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762111" cy="294941"/>
              </a:xfrm>
              <a:prstGeom prst="rect">
                <a:avLst/>
              </a:prstGeom>
            </p:spPr>
            <p:txBody>
              <a:bodyPr anchor="ctr" rtlCol="false" tIns="50963" lIns="50963" bIns="50963" rIns="50963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1278351" cy="1284335"/>
              <a:chOff x="0" y="0"/>
              <a:chExt cx="1239154" cy="124495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239154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39154">
                    <a:moveTo>
                      <a:pt x="619577" y="0"/>
                    </a:moveTo>
                    <a:cubicBezTo>
                      <a:pt x="277394" y="0"/>
                      <a:pt x="0" y="278693"/>
                      <a:pt x="0" y="622477"/>
                    </a:cubicBezTo>
                    <a:cubicBezTo>
                      <a:pt x="0" y="966262"/>
                      <a:pt x="277394" y="1244955"/>
                      <a:pt x="619577" y="1244955"/>
                    </a:cubicBezTo>
                    <a:cubicBezTo>
                      <a:pt x="961760" y="1244955"/>
                      <a:pt x="1239154" y="966262"/>
                      <a:pt x="1239154" y="622477"/>
                    </a:cubicBezTo>
                    <a:cubicBezTo>
                      <a:pt x="1239154" y="278693"/>
                      <a:pt x="961760" y="0"/>
                      <a:pt x="619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16171" y="59565"/>
                <a:ext cx="1006813" cy="1068676"/>
              </a:xfrm>
              <a:prstGeom prst="rect">
                <a:avLst/>
              </a:prstGeom>
            </p:spPr>
            <p:txBody>
              <a:bodyPr anchor="ctr" rtlCol="false" tIns="50963" lIns="50963" bIns="50963" rIns="50963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C</a:t>
                </a: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1278351" y="790565"/>
              <a:ext cx="3350565" cy="746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928"/>
                </a:lnSpc>
              </a:pPr>
              <a:r>
                <a:rPr lang="en-US" sz="3200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Captação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3058436"/>
            <a:ext cx="6340612" cy="2542341"/>
            <a:chOff x="0" y="0"/>
            <a:chExt cx="8454149" cy="338978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667647" y="381812"/>
              <a:ext cx="7786502" cy="3007976"/>
              <a:chOff x="0" y="0"/>
              <a:chExt cx="1613293" cy="62322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613293" cy="623225"/>
              </a:xfrm>
              <a:custGeom>
                <a:avLst/>
                <a:gdLst/>
                <a:ahLst/>
                <a:cxnLst/>
                <a:rect r="r" b="b" t="t" l="l"/>
                <a:pathLst>
                  <a:path h="623225" w="1613293">
                    <a:moveTo>
                      <a:pt x="59656" y="0"/>
                    </a:moveTo>
                    <a:lnTo>
                      <a:pt x="1553636" y="0"/>
                    </a:lnTo>
                    <a:cubicBezTo>
                      <a:pt x="1569458" y="0"/>
                      <a:pt x="1584632" y="6285"/>
                      <a:pt x="1595820" y="17473"/>
                    </a:cubicBezTo>
                    <a:cubicBezTo>
                      <a:pt x="1607007" y="28661"/>
                      <a:pt x="1613293" y="43835"/>
                      <a:pt x="1613293" y="59656"/>
                    </a:cubicBezTo>
                    <a:lnTo>
                      <a:pt x="1613293" y="563569"/>
                    </a:lnTo>
                    <a:cubicBezTo>
                      <a:pt x="1613293" y="579391"/>
                      <a:pt x="1607007" y="594565"/>
                      <a:pt x="1595820" y="605752"/>
                    </a:cubicBezTo>
                    <a:cubicBezTo>
                      <a:pt x="1584632" y="616940"/>
                      <a:pt x="1569458" y="623225"/>
                      <a:pt x="1553636" y="623225"/>
                    </a:cubicBezTo>
                    <a:lnTo>
                      <a:pt x="59656" y="623225"/>
                    </a:lnTo>
                    <a:cubicBezTo>
                      <a:pt x="43835" y="623225"/>
                      <a:pt x="28661" y="616940"/>
                      <a:pt x="17473" y="605752"/>
                    </a:cubicBezTo>
                    <a:cubicBezTo>
                      <a:pt x="6285" y="594565"/>
                      <a:pt x="0" y="579391"/>
                      <a:pt x="0" y="563569"/>
                    </a:cubicBezTo>
                    <a:lnTo>
                      <a:pt x="0" y="59656"/>
                    </a:lnTo>
                    <a:cubicBezTo>
                      <a:pt x="0" y="43835"/>
                      <a:pt x="6285" y="28661"/>
                      <a:pt x="17473" y="17473"/>
                    </a:cubicBezTo>
                    <a:cubicBezTo>
                      <a:pt x="28661" y="6285"/>
                      <a:pt x="43835" y="0"/>
                      <a:pt x="59656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613293" cy="6613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329063" y="702887"/>
              <a:ext cx="6822942" cy="241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96"/>
                </a:lnSpc>
              </a:pPr>
              <a:r>
                <a:rPr lang="en-US" sz="2400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A água passa por camadas de areia, cascalho e carvão, que retêm os flocos e impurezas restantes da decantação.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H</a:t>
                </a: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4882968" y="5834065"/>
            <a:ext cx="6710539" cy="3281607"/>
            <a:chOff x="0" y="0"/>
            <a:chExt cx="8947385" cy="437547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667647" y="576775"/>
              <a:ext cx="8279739" cy="3798702"/>
              <a:chOff x="0" y="0"/>
              <a:chExt cx="1715487" cy="787057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715487" cy="787057"/>
              </a:xfrm>
              <a:custGeom>
                <a:avLst/>
                <a:gdLst/>
                <a:ahLst/>
                <a:cxnLst/>
                <a:rect r="r" b="b" t="t" l="l"/>
                <a:pathLst>
                  <a:path h="787057" w="1715487">
                    <a:moveTo>
                      <a:pt x="56103" y="0"/>
                    </a:moveTo>
                    <a:lnTo>
                      <a:pt x="1659384" y="0"/>
                    </a:lnTo>
                    <a:cubicBezTo>
                      <a:pt x="1690369" y="0"/>
                      <a:pt x="1715487" y="25118"/>
                      <a:pt x="1715487" y="56103"/>
                    </a:cubicBezTo>
                    <a:lnTo>
                      <a:pt x="1715487" y="730954"/>
                    </a:lnTo>
                    <a:cubicBezTo>
                      <a:pt x="1715487" y="761939"/>
                      <a:pt x="1690369" y="787057"/>
                      <a:pt x="1659384" y="787057"/>
                    </a:cubicBezTo>
                    <a:lnTo>
                      <a:pt x="56103" y="787057"/>
                    </a:lnTo>
                    <a:cubicBezTo>
                      <a:pt x="25118" y="787057"/>
                      <a:pt x="0" y="761939"/>
                      <a:pt x="0" y="730954"/>
                    </a:cubicBezTo>
                    <a:lnTo>
                      <a:pt x="0" y="56103"/>
                    </a:lnTo>
                    <a:cubicBezTo>
                      <a:pt x="0" y="25118"/>
                      <a:pt x="25118" y="0"/>
                      <a:pt x="56103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715487" cy="8251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329063" y="869275"/>
              <a:ext cx="7316179" cy="3214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59"/>
                </a:lnSpc>
              </a:pPr>
              <a:r>
                <a:rPr lang="en-US" sz="2400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Nesta etapa, adiciona-se cloro para eliminar microrganismos, garantindo a segurança sanitária. E, por fim, é acrescentado flúor, que ajuda na prevenção de cáries.</a:t>
              </a:r>
            </a:p>
          </p:txBody>
        </p:sp>
        <p:grpSp>
          <p:nvGrpSpPr>
            <p:cNvPr name="Group 23" id="23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B</a:t>
                </a:r>
              </a:p>
            </p:txBody>
          </p:sp>
        </p:grpSp>
      </p:grpSp>
      <p:grpSp>
        <p:nvGrpSpPr>
          <p:cNvPr name="Group 26" id="26"/>
          <p:cNvGrpSpPr/>
          <p:nvPr/>
        </p:nvGrpSpPr>
        <p:grpSpPr>
          <a:xfrm rot="0">
            <a:off x="1764169" y="1470328"/>
            <a:ext cx="4083017" cy="1335343"/>
            <a:chOff x="0" y="0"/>
            <a:chExt cx="5444022" cy="1780457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638570" y="595977"/>
              <a:ext cx="3998291" cy="1184481"/>
              <a:chOff x="0" y="0"/>
              <a:chExt cx="828410" cy="245414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28410" cy="245414"/>
              </a:xfrm>
              <a:custGeom>
                <a:avLst/>
                <a:gdLst/>
                <a:ahLst/>
                <a:cxnLst/>
                <a:rect r="r" b="b" t="t" l="l"/>
                <a:pathLst>
                  <a:path h="245414" w="828410">
                    <a:moveTo>
                      <a:pt x="116178" y="0"/>
                    </a:moveTo>
                    <a:lnTo>
                      <a:pt x="712231" y="0"/>
                    </a:lnTo>
                    <a:cubicBezTo>
                      <a:pt x="743044" y="0"/>
                      <a:pt x="772594" y="12240"/>
                      <a:pt x="794382" y="34028"/>
                    </a:cubicBezTo>
                    <a:cubicBezTo>
                      <a:pt x="816169" y="55816"/>
                      <a:pt x="828410" y="85366"/>
                      <a:pt x="828410" y="116178"/>
                    </a:cubicBezTo>
                    <a:lnTo>
                      <a:pt x="828410" y="129235"/>
                    </a:lnTo>
                    <a:cubicBezTo>
                      <a:pt x="828410" y="193399"/>
                      <a:pt x="776395" y="245414"/>
                      <a:pt x="712231" y="245414"/>
                    </a:cubicBezTo>
                    <a:lnTo>
                      <a:pt x="116178" y="245414"/>
                    </a:lnTo>
                    <a:cubicBezTo>
                      <a:pt x="85366" y="245414"/>
                      <a:pt x="55816" y="233173"/>
                      <a:pt x="34028" y="211386"/>
                    </a:cubicBezTo>
                    <a:cubicBezTo>
                      <a:pt x="12240" y="189598"/>
                      <a:pt x="0" y="160048"/>
                      <a:pt x="0" y="129235"/>
                    </a:cubicBezTo>
                    <a:lnTo>
                      <a:pt x="0" y="116178"/>
                    </a:lnTo>
                    <a:cubicBezTo>
                      <a:pt x="0" y="52015"/>
                      <a:pt x="52015" y="0"/>
                      <a:pt x="116178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828410" cy="2835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0"/>
              <a:ext cx="1503456" cy="1280224"/>
              <a:chOff x="0" y="0"/>
              <a:chExt cx="1462037" cy="124495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462037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462037">
                    <a:moveTo>
                      <a:pt x="731019" y="0"/>
                    </a:moveTo>
                    <a:cubicBezTo>
                      <a:pt x="327288" y="0"/>
                      <a:pt x="0" y="278693"/>
                      <a:pt x="0" y="622477"/>
                    </a:cubicBezTo>
                    <a:cubicBezTo>
                      <a:pt x="0" y="966262"/>
                      <a:pt x="327288" y="1244955"/>
                      <a:pt x="731019" y="1244955"/>
                    </a:cubicBezTo>
                    <a:cubicBezTo>
                      <a:pt x="1134749" y="1244955"/>
                      <a:pt x="1462037" y="966262"/>
                      <a:pt x="1462037" y="622477"/>
                    </a:cubicBezTo>
                    <a:cubicBezTo>
                      <a:pt x="1462037" y="278693"/>
                      <a:pt x="1134749" y="0"/>
                      <a:pt x="7310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137066" y="59565"/>
                <a:ext cx="1187905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E</a:t>
                </a: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1503456" y="811619"/>
              <a:ext cx="3940566" cy="697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619"/>
                </a:lnSpc>
              </a:pPr>
              <a:r>
                <a:rPr lang="en-US" sz="2999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Floculação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57505" y="7081095"/>
            <a:ext cx="3425463" cy="1348947"/>
            <a:chOff x="0" y="0"/>
            <a:chExt cx="4567285" cy="1798596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507053" y="595977"/>
              <a:ext cx="4060232" cy="1202619"/>
              <a:chOff x="0" y="0"/>
              <a:chExt cx="841243" cy="249172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41243" cy="249172"/>
              </a:xfrm>
              <a:custGeom>
                <a:avLst/>
                <a:gdLst/>
                <a:ahLst/>
                <a:cxnLst/>
                <a:rect r="r" b="b" t="t" l="l"/>
                <a:pathLst>
                  <a:path h="249172" w="841243">
                    <a:moveTo>
                      <a:pt x="114406" y="0"/>
                    </a:moveTo>
                    <a:lnTo>
                      <a:pt x="726837" y="0"/>
                    </a:lnTo>
                    <a:cubicBezTo>
                      <a:pt x="757180" y="0"/>
                      <a:pt x="786279" y="12053"/>
                      <a:pt x="807734" y="33509"/>
                    </a:cubicBezTo>
                    <a:cubicBezTo>
                      <a:pt x="829190" y="54964"/>
                      <a:pt x="841243" y="84064"/>
                      <a:pt x="841243" y="114406"/>
                    </a:cubicBezTo>
                    <a:lnTo>
                      <a:pt x="841243" y="134766"/>
                    </a:lnTo>
                    <a:cubicBezTo>
                      <a:pt x="841243" y="165108"/>
                      <a:pt x="829190" y="194208"/>
                      <a:pt x="807734" y="215663"/>
                    </a:cubicBezTo>
                    <a:cubicBezTo>
                      <a:pt x="786279" y="237118"/>
                      <a:pt x="757180" y="249172"/>
                      <a:pt x="726837" y="249172"/>
                    </a:cubicBezTo>
                    <a:lnTo>
                      <a:pt x="114406" y="249172"/>
                    </a:lnTo>
                    <a:cubicBezTo>
                      <a:pt x="84064" y="249172"/>
                      <a:pt x="54964" y="237118"/>
                      <a:pt x="33509" y="215663"/>
                    </a:cubicBezTo>
                    <a:cubicBezTo>
                      <a:pt x="12053" y="194208"/>
                      <a:pt x="0" y="165108"/>
                      <a:pt x="0" y="134766"/>
                    </a:cubicBezTo>
                    <a:lnTo>
                      <a:pt x="0" y="114406"/>
                    </a:lnTo>
                    <a:cubicBezTo>
                      <a:pt x="0" y="84064"/>
                      <a:pt x="12053" y="54964"/>
                      <a:pt x="33509" y="33509"/>
                    </a:cubicBezTo>
                    <a:cubicBezTo>
                      <a:pt x="54964" y="12053"/>
                      <a:pt x="84064" y="0"/>
                      <a:pt x="114406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841243" cy="2872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0"/>
              <a:ext cx="1193809" cy="1280224"/>
              <a:chOff x="0" y="0"/>
              <a:chExt cx="1160921" cy="1244955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160921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160921">
                    <a:moveTo>
                      <a:pt x="580460" y="0"/>
                    </a:moveTo>
                    <a:cubicBezTo>
                      <a:pt x="259881" y="0"/>
                      <a:pt x="0" y="278693"/>
                      <a:pt x="0" y="622477"/>
                    </a:cubicBezTo>
                    <a:cubicBezTo>
                      <a:pt x="0" y="966262"/>
                      <a:pt x="259881" y="1244955"/>
                      <a:pt x="580460" y="1244955"/>
                    </a:cubicBezTo>
                    <a:cubicBezTo>
                      <a:pt x="901040" y="1244955"/>
                      <a:pt x="1160921" y="966262"/>
                      <a:pt x="1160921" y="622477"/>
                    </a:cubicBezTo>
                    <a:cubicBezTo>
                      <a:pt x="1160921" y="278693"/>
                      <a:pt x="901040" y="0"/>
                      <a:pt x="5804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108836" y="59565"/>
                <a:ext cx="943248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D</a:t>
                </a: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1193809" y="787698"/>
              <a:ext cx="3128980" cy="746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928"/>
                </a:lnSpc>
              </a:pPr>
              <a:r>
                <a:rPr lang="en-US" sz="3200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Distribuição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1775439" y="6936119"/>
            <a:ext cx="5909030" cy="2697893"/>
            <a:chOff x="0" y="0"/>
            <a:chExt cx="7878706" cy="3597191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667647" y="576775"/>
              <a:ext cx="7211060" cy="3020416"/>
              <a:chOff x="0" y="0"/>
              <a:chExt cx="1494066" cy="625803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494066" cy="625803"/>
              </a:xfrm>
              <a:custGeom>
                <a:avLst/>
                <a:gdLst/>
                <a:ahLst/>
                <a:cxnLst/>
                <a:rect r="r" b="b" t="t" l="l"/>
                <a:pathLst>
                  <a:path h="625803" w="1494066">
                    <a:moveTo>
                      <a:pt x="64417" y="0"/>
                    </a:moveTo>
                    <a:lnTo>
                      <a:pt x="1429649" y="0"/>
                    </a:lnTo>
                    <a:cubicBezTo>
                      <a:pt x="1465226" y="0"/>
                      <a:pt x="1494066" y="28840"/>
                      <a:pt x="1494066" y="64417"/>
                    </a:cubicBezTo>
                    <a:lnTo>
                      <a:pt x="1494066" y="561386"/>
                    </a:lnTo>
                    <a:cubicBezTo>
                      <a:pt x="1494066" y="596962"/>
                      <a:pt x="1465226" y="625803"/>
                      <a:pt x="1429649" y="625803"/>
                    </a:cubicBezTo>
                    <a:lnTo>
                      <a:pt x="64417" y="625803"/>
                    </a:lnTo>
                    <a:cubicBezTo>
                      <a:pt x="28840" y="625803"/>
                      <a:pt x="0" y="596962"/>
                      <a:pt x="0" y="561386"/>
                    </a:cubicBezTo>
                    <a:lnTo>
                      <a:pt x="0" y="64417"/>
                    </a:lnTo>
                    <a:cubicBezTo>
                      <a:pt x="0" y="28840"/>
                      <a:pt x="28840" y="0"/>
                      <a:pt x="64417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38100"/>
                <a:ext cx="1494066" cy="6639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6" id="46"/>
            <p:cNvSpPr txBox="true"/>
            <p:nvPr/>
          </p:nvSpPr>
          <p:spPr>
            <a:xfrm rot="0">
              <a:off x="1329063" y="897850"/>
              <a:ext cx="6110490" cy="241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96"/>
                </a:lnSpc>
              </a:pPr>
              <a:r>
                <a:rPr lang="en-US" sz="2400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A água segue para tanques onde os flocos de sujeira, agora mais pesados, se depositam no fundo, formando o lodo.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F</a:t>
                </a:r>
              </a:p>
            </p:txBody>
          </p:sp>
        </p:grpSp>
      </p:grpSp>
      <p:grpSp>
        <p:nvGrpSpPr>
          <p:cNvPr name="Group 50" id="50"/>
          <p:cNvGrpSpPr/>
          <p:nvPr/>
        </p:nvGrpSpPr>
        <p:grpSpPr>
          <a:xfrm rot="0">
            <a:off x="7811742" y="3540710"/>
            <a:ext cx="5579664" cy="1444251"/>
            <a:chOff x="0" y="0"/>
            <a:chExt cx="7439553" cy="1925667"/>
          </a:xfrm>
        </p:grpSpPr>
        <p:grpSp>
          <p:nvGrpSpPr>
            <p:cNvPr name="Group 51" id="51"/>
            <p:cNvGrpSpPr/>
            <p:nvPr/>
          </p:nvGrpSpPr>
          <p:grpSpPr>
            <a:xfrm rot="0">
              <a:off x="667647" y="576775"/>
              <a:ext cx="5238114" cy="1348893"/>
              <a:chOff x="0" y="0"/>
              <a:chExt cx="1085290" cy="279478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085290" cy="279478"/>
              </a:xfrm>
              <a:custGeom>
                <a:avLst/>
                <a:gdLst/>
                <a:ahLst/>
                <a:cxnLst/>
                <a:rect r="r" b="b" t="t" l="l"/>
                <a:pathLst>
                  <a:path h="279478" w="1085290">
                    <a:moveTo>
                      <a:pt x="88680" y="0"/>
                    </a:moveTo>
                    <a:lnTo>
                      <a:pt x="996610" y="0"/>
                    </a:lnTo>
                    <a:cubicBezTo>
                      <a:pt x="1045586" y="0"/>
                      <a:pt x="1085290" y="39703"/>
                      <a:pt x="1085290" y="88680"/>
                    </a:cubicBezTo>
                    <a:lnTo>
                      <a:pt x="1085290" y="190798"/>
                    </a:lnTo>
                    <a:cubicBezTo>
                      <a:pt x="1085290" y="214318"/>
                      <a:pt x="1075947" y="236874"/>
                      <a:pt x="1059316" y="253505"/>
                    </a:cubicBezTo>
                    <a:cubicBezTo>
                      <a:pt x="1042685" y="270135"/>
                      <a:pt x="1020129" y="279478"/>
                      <a:pt x="996610" y="279478"/>
                    </a:cubicBezTo>
                    <a:lnTo>
                      <a:pt x="88680" y="279478"/>
                    </a:lnTo>
                    <a:cubicBezTo>
                      <a:pt x="39703" y="279478"/>
                      <a:pt x="0" y="239775"/>
                      <a:pt x="0" y="190798"/>
                    </a:cubicBezTo>
                    <a:lnTo>
                      <a:pt x="0" y="88680"/>
                    </a:lnTo>
                    <a:cubicBezTo>
                      <a:pt x="0" y="39703"/>
                      <a:pt x="39703" y="0"/>
                      <a:pt x="88680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38100"/>
                <a:ext cx="1085290" cy="3175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4" id="54"/>
            <p:cNvSpPr txBox="true"/>
            <p:nvPr/>
          </p:nvSpPr>
          <p:spPr>
            <a:xfrm rot="0">
              <a:off x="1329063" y="869275"/>
              <a:ext cx="6110490" cy="697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619"/>
                </a:lnSpc>
              </a:pPr>
              <a:r>
                <a:rPr lang="en-US" sz="2999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Reservatório ETA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G</a:t>
                </a:r>
              </a:p>
            </p:txBody>
          </p:sp>
        </p:grpSp>
      </p:grpSp>
      <p:grpSp>
        <p:nvGrpSpPr>
          <p:cNvPr name="Group 58" id="58"/>
          <p:cNvGrpSpPr/>
          <p:nvPr/>
        </p:nvGrpSpPr>
        <p:grpSpPr>
          <a:xfrm rot="0">
            <a:off x="11343857" y="477545"/>
            <a:ext cx="6340612" cy="2700880"/>
            <a:chOff x="0" y="0"/>
            <a:chExt cx="8454149" cy="3601173"/>
          </a:xfrm>
        </p:grpSpPr>
        <p:grpSp>
          <p:nvGrpSpPr>
            <p:cNvPr name="Group 59" id="59"/>
            <p:cNvGrpSpPr/>
            <p:nvPr/>
          </p:nvGrpSpPr>
          <p:grpSpPr>
            <a:xfrm rot="0">
              <a:off x="667647" y="381812"/>
              <a:ext cx="7786502" cy="3219362"/>
              <a:chOff x="0" y="0"/>
              <a:chExt cx="1613293" cy="667022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613293" cy="667023"/>
              </a:xfrm>
              <a:custGeom>
                <a:avLst/>
                <a:gdLst/>
                <a:ahLst/>
                <a:cxnLst/>
                <a:rect r="r" b="b" t="t" l="l"/>
                <a:pathLst>
                  <a:path h="667023" w="1613293">
                    <a:moveTo>
                      <a:pt x="59656" y="0"/>
                    </a:moveTo>
                    <a:lnTo>
                      <a:pt x="1553636" y="0"/>
                    </a:lnTo>
                    <a:cubicBezTo>
                      <a:pt x="1569458" y="0"/>
                      <a:pt x="1584632" y="6285"/>
                      <a:pt x="1595820" y="17473"/>
                    </a:cubicBezTo>
                    <a:cubicBezTo>
                      <a:pt x="1607007" y="28661"/>
                      <a:pt x="1613293" y="43835"/>
                      <a:pt x="1613293" y="59656"/>
                    </a:cubicBezTo>
                    <a:lnTo>
                      <a:pt x="1613293" y="607366"/>
                    </a:lnTo>
                    <a:cubicBezTo>
                      <a:pt x="1613293" y="623188"/>
                      <a:pt x="1607007" y="638362"/>
                      <a:pt x="1595820" y="649550"/>
                    </a:cubicBezTo>
                    <a:cubicBezTo>
                      <a:pt x="1584632" y="660737"/>
                      <a:pt x="1569458" y="667023"/>
                      <a:pt x="1553636" y="667023"/>
                    </a:cubicBezTo>
                    <a:lnTo>
                      <a:pt x="59656" y="667023"/>
                    </a:lnTo>
                    <a:cubicBezTo>
                      <a:pt x="43835" y="667023"/>
                      <a:pt x="28661" y="660737"/>
                      <a:pt x="17473" y="649550"/>
                    </a:cubicBezTo>
                    <a:cubicBezTo>
                      <a:pt x="6285" y="638362"/>
                      <a:pt x="0" y="623188"/>
                      <a:pt x="0" y="607366"/>
                    </a:cubicBezTo>
                    <a:lnTo>
                      <a:pt x="0" y="59656"/>
                    </a:lnTo>
                    <a:cubicBezTo>
                      <a:pt x="0" y="43835"/>
                      <a:pt x="6285" y="28661"/>
                      <a:pt x="17473" y="17473"/>
                    </a:cubicBezTo>
                    <a:cubicBezTo>
                      <a:pt x="28661" y="6285"/>
                      <a:pt x="43835" y="0"/>
                      <a:pt x="59656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38100"/>
                <a:ext cx="1613293" cy="7051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2" id="62"/>
            <p:cNvSpPr txBox="true"/>
            <p:nvPr/>
          </p:nvSpPr>
          <p:spPr>
            <a:xfrm rot="0">
              <a:off x="1329063" y="702887"/>
              <a:ext cx="6822942" cy="241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96"/>
                </a:lnSpc>
              </a:pPr>
              <a:r>
                <a:rPr lang="en-US" sz="2400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É adicionado um coagulante, que faz com que essas partículas se unam e formem flocos maiores e mais pesados. 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A</a:t>
                </a:r>
              </a:p>
            </p:txBody>
          </p:sp>
        </p:grpSp>
      </p:grpSp>
      <p:grpSp>
        <p:nvGrpSpPr>
          <p:cNvPr name="Group 66" id="66"/>
          <p:cNvGrpSpPr/>
          <p:nvPr/>
        </p:nvGrpSpPr>
        <p:grpSpPr>
          <a:xfrm rot="0">
            <a:off x="5107172" y="575039"/>
            <a:ext cx="5876440" cy="1444251"/>
            <a:chOff x="0" y="0"/>
            <a:chExt cx="7835254" cy="1925667"/>
          </a:xfrm>
        </p:grpSpPr>
        <p:grpSp>
          <p:nvGrpSpPr>
            <p:cNvPr name="Group 67" id="67"/>
            <p:cNvGrpSpPr/>
            <p:nvPr/>
          </p:nvGrpSpPr>
          <p:grpSpPr>
            <a:xfrm rot="0">
              <a:off x="667647" y="576775"/>
              <a:ext cx="7167607" cy="1348893"/>
              <a:chOff x="0" y="0"/>
              <a:chExt cx="1485063" cy="279478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1485063" cy="279478"/>
              </a:xfrm>
              <a:custGeom>
                <a:avLst/>
                <a:gdLst/>
                <a:ahLst/>
                <a:cxnLst/>
                <a:rect r="r" b="b" t="t" l="l"/>
                <a:pathLst>
                  <a:path h="279478" w="1485063">
                    <a:moveTo>
                      <a:pt x="64808" y="0"/>
                    </a:moveTo>
                    <a:lnTo>
                      <a:pt x="1420256" y="0"/>
                    </a:lnTo>
                    <a:cubicBezTo>
                      <a:pt x="1456048" y="0"/>
                      <a:pt x="1485063" y="29015"/>
                      <a:pt x="1485063" y="64808"/>
                    </a:cubicBezTo>
                    <a:lnTo>
                      <a:pt x="1485063" y="214671"/>
                    </a:lnTo>
                    <a:cubicBezTo>
                      <a:pt x="1485063" y="231859"/>
                      <a:pt x="1478235" y="248343"/>
                      <a:pt x="1466081" y="260497"/>
                    </a:cubicBezTo>
                    <a:cubicBezTo>
                      <a:pt x="1453928" y="272650"/>
                      <a:pt x="1437444" y="279478"/>
                      <a:pt x="1420256" y="279478"/>
                    </a:cubicBezTo>
                    <a:lnTo>
                      <a:pt x="64808" y="279478"/>
                    </a:lnTo>
                    <a:cubicBezTo>
                      <a:pt x="29015" y="279478"/>
                      <a:pt x="0" y="250463"/>
                      <a:pt x="0" y="214671"/>
                    </a:cubicBezTo>
                    <a:lnTo>
                      <a:pt x="0" y="64808"/>
                    </a:lnTo>
                    <a:cubicBezTo>
                      <a:pt x="0" y="29015"/>
                      <a:pt x="29015" y="0"/>
                      <a:pt x="64808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38100"/>
                <a:ext cx="1485063" cy="3175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0" id="70"/>
            <p:cNvSpPr txBox="true"/>
            <p:nvPr/>
          </p:nvSpPr>
          <p:spPr>
            <a:xfrm rot="0">
              <a:off x="1329063" y="859750"/>
              <a:ext cx="6110490" cy="746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927"/>
                </a:lnSpc>
              </a:pPr>
              <a:r>
                <a:rPr lang="en-US" sz="3199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Reservatório de Bairros</a:t>
              </a:r>
            </a:p>
          </p:txBody>
        </p:sp>
        <p:grpSp>
          <p:nvGrpSpPr>
            <p:cNvPr name="Group 71" id="71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G</a:t>
                </a: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DF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29556" y="4452935"/>
            <a:ext cx="3471687" cy="1381130"/>
            <a:chOff x="0" y="0"/>
            <a:chExt cx="4628916" cy="184150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42960" y="597891"/>
              <a:ext cx="3690116" cy="1243617"/>
              <a:chOff x="0" y="0"/>
              <a:chExt cx="762111" cy="25684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62111" cy="256841"/>
              </a:xfrm>
              <a:custGeom>
                <a:avLst/>
                <a:gdLst/>
                <a:ahLst/>
                <a:cxnLst/>
                <a:rect r="r" b="b" t="t" l="l"/>
                <a:pathLst>
                  <a:path h="256841" w="762111">
                    <a:moveTo>
                      <a:pt x="125881" y="0"/>
                    </a:moveTo>
                    <a:lnTo>
                      <a:pt x="636230" y="0"/>
                    </a:lnTo>
                    <a:cubicBezTo>
                      <a:pt x="669616" y="0"/>
                      <a:pt x="701634" y="13262"/>
                      <a:pt x="725241" y="36870"/>
                    </a:cubicBezTo>
                    <a:cubicBezTo>
                      <a:pt x="748849" y="60477"/>
                      <a:pt x="762111" y="92495"/>
                      <a:pt x="762111" y="125881"/>
                    </a:cubicBezTo>
                    <a:lnTo>
                      <a:pt x="762111" y="130960"/>
                    </a:lnTo>
                    <a:cubicBezTo>
                      <a:pt x="762111" y="164346"/>
                      <a:pt x="748849" y="196364"/>
                      <a:pt x="725241" y="219972"/>
                    </a:cubicBezTo>
                    <a:cubicBezTo>
                      <a:pt x="701634" y="243579"/>
                      <a:pt x="669616" y="256841"/>
                      <a:pt x="636230" y="256841"/>
                    </a:cubicBezTo>
                    <a:lnTo>
                      <a:pt x="125881" y="256841"/>
                    </a:lnTo>
                    <a:cubicBezTo>
                      <a:pt x="92495" y="256841"/>
                      <a:pt x="60477" y="243579"/>
                      <a:pt x="36870" y="219972"/>
                    </a:cubicBezTo>
                    <a:cubicBezTo>
                      <a:pt x="13262" y="196364"/>
                      <a:pt x="0" y="164346"/>
                      <a:pt x="0" y="130960"/>
                    </a:cubicBezTo>
                    <a:lnTo>
                      <a:pt x="0" y="125881"/>
                    </a:lnTo>
                    <a:cubicBezTo>
                      <a:pt x="0" y="92495"/>
                      <a:pt x="13262" y="60477"/>
                      <a:pt x="36870" y="36870"/>
                    </a:cubicBezTo>
                    <a:cubicBezTo>
                      <a:pt x="60477" y="13262"/>
                      <a:pt x="92495" y="0"/>
                      <a:pt x="125881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762111" cy="294941"/>
              </a:xfrm>
              <a:prstGeom prst="rect">
                <a:avLst/>
              </a:prstGeom>
            </p:spPr>
            <p:txBody>
              <a:bodyPr anchor="ctr" rtlCol="false" tIns="50963" lIns="50963" bIns="50963" rIns="50963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1278351" cy="1280626"/>
              <a:chOff x="0" y="0"/>
              <a:chExt cx="1239154" cy="124135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239154" cy="1241359"/>
              </a:xfrm>
              <a:custGeom>
                <a:avLst/>
                <a:gdLst/>
                <a:ahLst/>
                <a:cxnLst/>
                <a:rect r="r" b="b" t="t" l="l"/>
                <a:pathLst>
                  <a:path h="1241359" w="1239154">
                    <a:moveTo>
                      <a:pt x="619577" y="0"/>
                    </a:moveTo>
                    <a:cubicBezTo>
                      <a:pt x="277394" y="0"/>
                      <a:pt x="0" y="277888"/>
                      <a:pt x="0" y="620679"/>
                    </a:cubicBezTo>
                    <a:cubicBezTo>
                      <a:pt x="0" y="963471"/>
                      <a:pt x="277394" y="1241359"/>
                      <a:pt x="619577" y="1241359"/>
                    </a:cubicBezTo>
                    <a:cubicBezTo>
                      <a:pt x="961760" y="1241359"/>
                      <a:pt x="1239154" y="963471"/>
                      <a:pt x="1239154" y="620679"/>
                    </a:cubicBezTo>
                    <a:cubicBezTo>
                      <a:pt x="1239154" y="277888"/>
                      <a:pt x="961760" y="0"/>
                      <a:pt x="619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16171" y="59227"/>
                <a:ext cx="1006813" cy="1065754"/>
              </a:xfrm>
              <a:prstGeom prst="rect">
                <a:avLst/>
              </a:prstGeom>
            </p:spPr>
            <p:txBody>
              <a:bodyPr anchor="ctr" rtlCol="false" tIns="50963" lIns="50963" bIns="50963" rIns="50963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1</a:t>
                </a: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1278351" y="790565"/>
              <a:ext cx="3350565" cy="746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928"/>
                </a:lnSpc>
              </a:pPr>
              <a:r>
                <a:rPr lang="en-US" sz="3200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Captação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3058436"/>
            <a:ext cx="6340612" cy="2542341"/>
            <a:chOff x="0" y="0"/>
            <a:chExt cx="8454149" cy="338978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667647" y="381812"/>
              <a:ext cx="7786502" cy="3007976"/>
              <a:chOff x="0" y="0"/>
              <a:chExt cx="1613293" cy="62322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613293" cy="623225"/>
              </a:xfrm>
              <a:custGeom>
                <a:avLst/>
                <a:gdLst/>
                <a:ahLst/>
                <a:cxnLst/>
                <a:rect r="r" b="b" t="t" l="l"/>
                <a:pathLst>
                  <a:path h="623225" w="1613293">
                    <a:moveTo>
                      <a:pt x="59656" y="0"/>
                    </a:moveTo>
                    <a:lnTo>
                      <a:pt x="1553636" y="0"/>
                    </a:lnTo>
                    <a:cubicBezTo>
                      <a:pt x="1569458" y="0"/>
                      <a:pt x="1584632" y="6285"/>
                      <a:pt x="1595820" y="17473"/>
                    </a:cubicBezTo>
                    <a:cubicBezTo>
                      <a:pt x="1607007" y="28661"/>
                      <a:pt x="1613293" y="43835"/>
                      <a:pt x="1613293" y="59656"/>
                    </a:cubicBezTo>
                    <a:lnTo>
                      <a:pt x="1613293" y="563569"/>
                    </a:lnTo>
                    <a:cubicBezTo>
                      <a:pt x="1613293" y="579391"/>
                      <a:pt x="1607007" y="594565"/>
                      <a:pt x="1595820" y="605752"/>
                    </a:cubicBezTo>
                    <a:cubicBezTo>
                      <a:pt x="1584632" y="616940"/>
                      <a:pt x="1569458" y="623225"/>
                      <a:pt x="1553636" y="623225"/>
                    </a:cubicBezTo>
                    <a:lnTo>
                      <a:pt x="59656" y="623225"/>
                    </a:lnTo>
                    <a:cubicBezTo>
                      <a:pt x="43835" y="623225"/>
                      <a:pt x="28661" y="616940"/>
                      <a:pt x="17473" y="605752"/>
                    </a:cubicBezTo>
                    <a:cubicBezTo>
                      <a:pt x="6285" y="594565"/>
                      <a:pt x="0" y="579391"/>
                      <a:pt x="0" y="563569"/>
                    </a:cubicBezTo>
                    <a:lnTo>
                      <a:pt x="0" y="59656"/>
                    </a:lnTo>
                    <a:cubicBezTo>
                      <a:pt x="0" y="43835"/>
                      <a:pt x="6285" y="28661"/>
                      <a:pt x="17473" y="17473"/>
                    </a:cubicBezTo>
                    <a:cubicBezTo>
                      <a:pt x="28661" y="6285"/>
                      <a:pt x="43835" y="0"/>
                      <a:pt x="59656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613293" cy="6613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329063" y="702887"/>
              <a:ext cx="6822942" cy="241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96"/>
                </a:lnSpc>
              </a:pPr>
              <a:r>
                <a:rPr lang="en-US" sz="2400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A água passa por camadas de areia, cascalho e carvão, que retêm os flocos e impurezas restantes da decantação.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5</a:t>
                </a: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4882968" y="5834065"/>
            <a:ext cx="6710539" cy="3281607"/>
            <a:chOff x="0" y="0"/>
            <a:chExt cx="8947385" cy="437547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667647" y="576775"/>
              <a:ext cx="8279739" cy="3798702"/>
              <a:chOff x="0" y="0"/>
              <a:chExt cx="1715487" cy="787057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715487" cy="787057"/>
              </a:xfrm>
              <a:custGeom>
                <a:avLst/>
                <a:gdLst/>
                <a:ahLst/>
                <a:cxnLst/>
                <a:rect r="r" b="b" t="t" l="l"/>
                <a:pathLst>
                  <a:path h="787057" w="1715487">
                    <a:moveTo>
                      <a:pt x="56103" y="0"/>
                    </a:moveTo>
                    <a:lnTo>
                      <a:pt x="1659384" y="0"/>
                    </a:lnTo>
                    <a:cubicBezTo>
                      <a:pt x="1690369" y="0"/>
                      <a:pt x="1715487" y="25118"/>
                      <a:pt x="1715487" y="56103"/>
                    </a:cubicBezTo>
                    <a:lnTo>
                      <a:pt x="1715487" y="730954"/>
                    </a:lnTo>
                    <a:cubicBezTo>
                      <a:pt x="1715487" y="761939"/>
                      <a:pt x="1690369" y="787057"/>
                      <a:pt x="1659384" y="787057"/>
                    </a:cubicBezTo>
                    <a:lnTo>
                      <a:pt x="56103" y="787057"/>
                    </a:lnTo>
                    <a:cubicBezTo>
                      <a:pt x="25118" y="787057"/>
                      <a:pt x="0" y="761939"/>
                      <a:pt x="0" y="730954"/>
                    </a:cubicBezTo>
                    <a:lnTo>
                      <a:pt x="0" y="56103"/>
                    </a:lnTo>
                    <a:cubicBezTo>
                      <a:pt x="0" y="25118"/>
                      <a:pt x="25118" y="0"/>
                      <a:pt x="56103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715487" cy="8251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329063" y="869275"/>
              <a:ext cx="7316179" cy="3214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59"/>
                </a:lnSpc>
              </a:pPr>
              <a:r>
                <a:rPr lang="en-US" sz="2400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Nesta etapa, adiciona-se cloro para eliminar microrganismos, garantindo a segurança sanitária. E, por fim, é acrescentado flúor, que ajuda na prevenção de cáries.</a:t>
              </a:r>
            </a:p>
          </p:txBody>
        </p:sp>
        <p:grpSp>
          <p:nvGrpSpPr>
            <p:cNvPr name="Group 23" id="23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6</a:t>
                </a:r>
              </a:p>
            </p:txBody>
          </p:sp>
        </p:grpSp>
      </p:grpSp>
      <p:grpSp>
        <p:nvGrpSpPr>
          <p:cNvPr name="Group 26" id="26"/>
          <p:cNvGrpSpPr/>
          <p:nvPr/>
        </p:nvGrpSpPr>
        <p:grpSpPr>
          <a:xfrm rot="0">
            <a:off x="1764169" y="1470328"/>
            <a:ext cx="4083017" cy="1335343"/>
            <a:chOff x="0" y="0"/>
            <a:chExt cx="5444022" cy="1780457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638570" y="595977"/>
              <a:ext cx="3998291" cy="1184481"/>
              <a:chOff x="0" y="0"/>
              <a:chExt cx="828410" cy="245414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28410" cy="245414"/>
              </a:xfrm>
              <a:custGeom>
                <a:avLst/>
                <a:gdLst/>
                <a:ahLst/>
                <a:cxnLst/>
                <a:rect r="r" b="b" t="t" l="l"/>
                <a:pathLst>
                  <a:path h="245414" w="828410">
                    <a:moveTo>
                      <a:pt x="116178" y="0"/>
                    </a:moveTo>
                    <a:lnTo>
                      <a:pt x="712231" y="0"/>
                    </a:lnTo>
                    <a:cubicBezTo>
                      <a:pt x="743044" y="0"/>
                      <a:pt x="772594" y="12240"/>
                      <a:pt x="794382" y="34028"/>
                    </a:cubicBezTo>
                    <a:cubicBezTo>
                      <a:pt x="816169" y="55816"/>
                      <a:pt x="828410" y="85366"/>
                      <a:pt x="828410" y="116178"/>
                    </a:cubicBezTo>
                    <a:lnTo>
                      <a:pt x="828410" y="129235"/>
                    </a:lnTo>
                    <a:cubicBezTo>
                      <a:pt x="828410" y="193399"/>
                      <a:pt x="776395" y="245414"/>
                      <a:pt x="712231" y="245414"/>
                    </a:cubicBezTo>
                    <a:lnTo>
                      <a:pt x="116178" y="245414"/>
                    </a:lnTo>
                    <a:cubicBezTo>
                      <a:pt x="85366" y="245414"/>
                      <a:pt x="55816" y="233173"/>
                      <a:pt x="34028" y="211386"/>
                    </a:cubicBezTo>
                    <a:cubicBezTo>
                      <a:pt x="12240" y="189598"/>
                      <a:pt x="0" y="160048"/>
                      <a:pt x="0" y="129235"/>
                    </a:cubicBezTo>
                    <a:lnTo>
                      <a:pt x="0" y="116178"/>
                    </a:lnTo>
                    <a:cubicBezTo>
                      <a:pt x="0" y="52015"/>
                      <a:pt x="52015" y="0"/>
                      <a:pt x="116178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828410" cy="2835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0"/>
              <a:ext cx="1503456" cy="1280224"/>
              <a:chOff x="0" y="0"/>
              <a:chExt cx="1462037" cy="124495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462037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462037">
                    <a:moveTo>
                      <a:pt x="731019" y="0"/>
                    </a:moveTo>
                    <a:cubicBezTo>
                      <a:pt x="327288" y="0"/>
                      <a:pt x="0" y="278693"/>
                      <a:pt x="0" y="622477"/>
                    </a:cubicBezTo>
                    <a:cubicBezTo>
                      <a:pt x="0" y="966262"/>
                      <a:pt x="327288" y="1244955"/>
                      <a:pt x="731019" y="1244955"/>
                    </a:cubicBezTo>
                    <a:cubicBezTo>
                      <a:pt x="1134749" y="1244955"/>
                      <a:pt x="1462037" y="966262"/>
                      <a:pt x="1462037" y="622477"/>
                    </a:cubicBezTo>
                    <a:cubicBezTo>
                      <a:pt x="1462037" y="278693"/>
                      <a:pt x="1134749" y="0"/>
                      <a:pt x="7310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137066" y="59565"/>
                <a:ext cx="1187905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3</a:t>
                </a: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1503456" y="811619"/>
              <a:ext cx="3940566" cy="697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619"/>
                </a:lnSpc>
              </a:pPr>
              <a:r>
                <a:rPr lang="en-US" sz="2999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Floculação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57505" y="7081095"/>
            <a:ext cx="3425463" cy="1348947"/>
            <a:chOff x="0" y="0"/>
            <a:chExt cx="4567285" cy="1798596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507053" y="595977"/>
              <a:ext cx="4060232" cy="1202619"/>
              <a:chOff x="0" y="0"/>
              <a:chExt cx="841243" cy="249172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41243" cy="249172"/>
              </a:xfrm>
              <a:custGeom>
                <a:avLst/>
                <a:gdLst/>
                <a:ahLst/>
                <a:cxnLst/>
                <a:rect r="r" b="b" t="t" l="l"/>
                <a:pathLst>
                  <a:path h="249172" w="841243">
                    <a:moveTo>
                      <a:pt x="114406" y="0"/>
                    </a:moveTo>
                    <a:lnTo>
                      <a:pt x="726837" y="0"/>
                    </a:lnTo>
                    <a:cubicBezTo>
                      <a:pt x="757180" y="0"/>
                      <a:pt x="786279" y="12053"/>
                      <a:pt x="807734" y="33509"/>
                    </a:cubicBezTo>
                    <a:cubicBezTo>
                      <a:pt x="829190" y="54964"/>
                      <a:pt x="841243" y="84064"/>
                      <a:pt x="841243" y="114406"/>
                    </a:cubicBezTo>
                    <a:lnTo>
                      <a:pt x="841243" y="134766"/>
                    </a:lnTo>
                    <a:cubicBezTo>
                      <a:pt x="841243" y="165108"/>
                      <a:pt x="829190" y="194208"/>
                      <a:pt x="807734" y="215663"/>
                    </a:cubicBezTo>
                    <a:cubicBezTo>
                      <a:pt x="786279" y="237118"/>
                      <a:pt x="757180" y="249172"/>
                      <a:pt x="726837" y="249172"/>
                    </a:cubicBezTo>
                    <a:lnTo>
                      <a:pt x="114406" y="249172"/>
                    </a:lnTo>
                    <a:cubicBezTo>
                      <a:pt x="84064" y="249172"/>
                      <a:pt x="54964" y="237118"/>
                      <a:pt x="33509" y="215663"/>
                    </a:cubicBezTo>
                    <a:cubicBezTo>
                      <a:pt x="12053" y="194208"/>
                      <a:pt x="0" y="165108"/>
                      <a:pt x="0" y="134766"/>
                    </a:cubicBezTo>
                    <a:lnTo>
                      <a:pt x="0" y="114406"/>
                    </a:lnTo>
                    <a:cubicBezTo>
                      <a:pt x="0" y="84064"/>
                      <a:pt x="12053" y="54964"/>
                      <a:pt x="33509" y="33509"/>
                    </a:cubicBezTo>
                    <a:cubicBezTo>
                      <a:pt x="54964" y="12053"/>
                      <a:pt x="84064" y="0"/>
                      <a:pt x="114406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841243" cy="2872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0"/>
              <a:ext cx="1193809" cy="1280224"/>
              <a:chOff x="0" y="0"/>
              <a:chExt cx="1160921" cy="1244955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160921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160921">
                    <a:moveTo>
                      <a:pt x="580460" y="0"/>
                    </a:moveTo>
                    <a:cubicBezTo>
                      <a:pt x="259881" y="0"/>
                      <a:pt x="0" y="278693"/>
                      <a:pt x="0" y="622477"/>
                    </a:cubicBezTo>
                    <a:cubicBezTo>
                      <a:pt x="0" y="966262"/>
                      <a:pt x="259881" y="1244955"/>
                      <a:pt x="580460" y="1244955"/>
                    </a:cubicBezTo>
                    <a:cubicBezTo>
                      <a:pt x="901040" y="1244955"/>
                      <a:pt x="1160921" y="966262"/>
                      <a:pt x="1160921" y="622477"/>
                    </a:cubicBezTo>
                    <a:cubicBezTo>
                      <a:pt x="1160921" y="278693"/>
                      <a:pt x="901040" y="0"/>
                      <a:pt x="5804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108836" y="59565"/>
                <a:ext cx="943248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9</a:t>
                </a: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1193809" y="787698"/>
              <a:ext cx="3128980" cy="746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928"/>
                </a:lnSpc>
              </a:pPr>
              <a:r>
                <a:rPr lang="en-US" sz="3200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Distribuição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1775439" y="6936119"/>
            <a:ext cx="5909030" cy="2697893"/>
            <a:chOff x="0" y="0"/>
            <a:chExt cx="7878706" cy="3597191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667647" y="576775"/>
              <a:ext cx="7211060" cy="3020416"/>
              <a:chOff x="0" y="0"/>
              <a:chExt cx="1494066" cy="625803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494066" cy="625803"/>
              </a:xfrm>
              <a:custGeom>
                <a:avLst/>
                <a:gdLst/>
                <a:ahLst/>
                <a:cxnLst/>
                <a:rect r="r" b="b" t="t" l="l"/>
                <a:pathLst>
                  <a:path h="625803" w="1494066">
                    <a:moveTo>
                      <a:pt x="64417" y="0"/>
                    </a:moveTo>
                    <a:lnTo>
                      <a:pt x="1429649" y="0"/>
                    </a:lnTo>
                    <a:cubicBezTo>
                      <a:pt x="1465226" y="0"/>
                      <a:pt x="1494066" y="28840"/>
                      <a:pt x="1494066" y="64417"/>
                    </a:cubicBezTo>
                    <a:lnTo>
                      <a:pt x="1494066" y="561386"/>
                    </a:lnTo>
                    <a:cubicBezTo>
                      <a:pt x="1494066" y="596962"/>
                      <a:pt x="1465226" y="625803"/>
                      <a:pt x="1429649" y="625803"/>
                    </a:cubicBezTo>
                    <a:lnTo>
                      <a:pt x="64417" y="625803"/>
                    </a:lnTo>
                    <a:cubicBezTo>
                      <a:pt x="28840" y="625803"/>
                      <a:pt x="0" y="596962"/>
                      <a:pt x="0" y="561386"/>
                    </a:cubicBezTo>
                    <a:lnTo>
                      <a:pt x="0" y="64417"/>
                    </a:lnTo>
                    <a:cubicBezTo>
                      <a:pt x="0" y="28840"/>
                      <a:pt x="28840" y="0"/>
                      <a:pt x="64417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38100"/>
                <a:ext cx="1494066" cy="6639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6" id="46"/>
            <p:cNvSpPr txBox="true"/>
            <p:nvPr/>
          </p:nvSpPr>
          <p:spPr>
            <a:xfrm rot="0">
              <a:off x="1329063" y="897850"/>
              <a:ext cx="6110490" cy="241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96"/>
                </a:lnSpc>
              </a:pPr>
              <a:r>
                <a:rPr lang="en-US" sz="2400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A água segue para tanques onde os flocos de sujeira, agora mais pesados, se depositam no fundo, formando o lodo.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4</a:t>
                </a:r>
              </a:p>
            </p:txBody>
          </p:sp>
        </p:grpSp>
      </p:grpSp>
      <p:grpSp>
        <p:nvGrpSpPr>
          <p:cNvPr name="Group 50" id="50"/>
          <p:cNvGrpSpPr/>
          <p:nvPr/>
        </p:nvGrpSpPr>
        <p:grpSpPr>
          <a:xfrm rot="0">
            <a:off x="7811742" y="3540710"/>
            <a:ext cx="5579664" cy="1444251"/>
            <a:chOff x="0" y="0"/>
            <a:chExt cx="7439553" cy="1925667"/>
          </a:xfrm>
        </p:grpSpPr>
        <p:grpSp>
          <p:nvGrpSpPr>
            <p:cNvPr name="Group 51" id="51"/>
            <p:cNvGrpSpPr/>
            <p:nvPr/>
          </p:nvGrpSpPr>
          <p:grpSpPr>
            <a:xfrm rot="0">
              <a:off x="667647" y="576775"/>
              <a:ext cx="5238114" cy="1348893"/>
              <a:chOff x="0" y="0"/>
              <a:chExt cx="1085290" cy="279478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085290" cy="279478"/>
              </a:xfrm>
              <a:custGeom>
                <a:avLst/>
                <a:gdLst/>
                <a:ahLst/>
                <a:cxnLst/>
                <a:rect r="r" b="b" t="t" l="l"/>
                <a:pathLst>
                  <a:path h="279478" w="1085290">
                    <a:moveTo>
                      <a:pt x="88680" y="0"/>
                    </a:moveTo>
                    <a:lnTo>
                      <a:pt x="996610" y="0"/>
                    </a:lnTo>
                    <a:cubicBezTo>
                      <a:pt x="1045586" y="0"/>
                      <a:pt x="1085290" y="39703"/>
                      <a:pt x="1085290" y="88680"/>
                    </a:cubicBezTo>
                    <a:lnTo>
                      <a:pt x="1085290" y="190798"/>
                    </a:lnTo>
                    <a:cubicBezTo>
                      <a:pt x="1085290" y="214318"/>
                      <a:pt x="1075947" y="236874"/>
                      <a:pt x="1059316" y="253505"/>
                    </a:cubicBezTo>
                    <a:cubicBezTo>
                      <a:pt x="1042685" y="270135"/>
                      <a:pt x="1020129" y="279478"/>
                      <a:pt x="996610" y="279478"/>
                    </a:cubicBezTo>
                    <a:lnTo>
                      <a:pt x="88680" y="279478"/>
                    </a:lnTo>
                    <a:cubicBezTo>
                      <a:pt x="39703" y="279478"/>
                      <a:pt x="0" y="239775"/>
                      <a:pt x="0" y="190798"/>
                    </a:cubicBezTo>
                    <a:lnTo>
                      <a:pt x="0" y="88680"/>
                    </a:lnTo>
                    <a:cubicBezTo>
                      <a:pt x="0" y="39703"/>
                      <a:pt x="39703" y="0"/>
                      <a:pt x="88680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38100"/>
                <a:ext cx="1085290" cy="3175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4" id="54"/>
            <p:cNvSpPr txBox="true"/>
            <p:nvPr/>
          </p:nvSpPr>
          <p:spPr>
            <a:xfrm rot="0">
              <a:off x="1329063" y="869275"/>
              <a:ext cx="6110490" cy="697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619"/>
                </a:lnSpc>
              </a:pPr>
              <a:r>
                <a:rPr lang="en-US" sz="2999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Reservatório ETA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7</a:t>
                </a:r>
              </a:p>
            </p:txBody>
          </p:sp>
        </p:grpSp>
      </p:grpSp>
      <p:grpSp>
        <p:nvGrpSpPr>
          <p:cNvPr name="Group 58" id="58"/>
          <p:cNvGrpSpPr/>
          <p:nvPr/>
        </p:nvGrpSpPr>
        <p:grpSpPr>
          <a:xfrm rot="0">
            <a:off x="11343857" y="477545"/>
            <a:ext cx="6340612" cy="2700880"/>
            <a:chOff x="0" y="0"/>
            <a:chExt cx="8454149" cy="3601173"/>
          </a:xfrm>
        </p:grpSpPr>
        <p:grpSp>
          <p:nvGrpSpPr>
            <p:cNvPr name="Group 59" id="59"/>
            <p:cNvGrpSpPr/>
            <p:nvPr/>
          </p:nvGrpSpPr>
          <p:grpSpPr>
            <a:xfrm rot="0">
              <a:off x="667647" y="381812"/>
              <a:ext cx="7786502" cy="3219362"/>
              <a:chOff x="0" y="0"/>
              <a:chExt cx="1613293" cy="667022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613293" cy="667023"/>
              </a:xfrm>
              <a:custGeom>
                <a:avLst/>
                <a:gdLst/>
                <a:ahLst/>
                <a:cxnLst/>
                <a:rect r="r" b="b" t="t" l="l"/>
                <a:pathLst>
                  <a:path h="667023" w="1613293">
                    <a:moveTo>
                      <a:pt x="59656" y="0"/>
                    </a:moveTo>
                    <a:lnTo>
                      <a:pt x="1553636" y="0"/>
                    </a:lnTo>
                    <a:cubicBezTo>
                      <a:pt x="1569458" y="0"/>
                      <a:pt x="1584632" y="6285"/>
                      <a:pt x="1595820" y="17473"/>
                    </a:cubicBezTo>
                    <a:cubicBezTo>
                      <a:pt x="1607007" y="28661"/>
                      <a:pt x="1613293" y="43835"/>
                      <a:pt x="1613293" y="59656"/>
                    </a:cubicBezTo>
                    <a:lnTo>
                      <a:pt x="1613293" y="607366"/>
                    </a:lnTo>
                    <a:cubicBezTo>
                      <a:pt x="1613293" y="623188"/>
                      <a:pt x="1607007" y="638362"/>
                      <a:pt x="1595820" y="649550"/>
                    </a:cubicBezTo>
                    <a:cubicBezTo>
                      <a:pt x="1584632" y="660737"/>
                      <a:pt x="1569458" y="667023"/>
                      <a:pt x="1553636" y="667023"/>
                    </a:cubicBezTo>
                    <a:lnTo>
                      <a:pt x="59656" y="667023"/>
                    </a:lnTo>
                    <a:cubicBezTo>
                      <a:pt x="43835" y="667023"/>
                      <a:pt x="28661" y="660737"/>
                      <a:pt x="17473" y="649550"/>
                    </a:cubicBezTo>
                    <a:cubicBezTo>
                      <a:pt x="6285" y="638362"/>
                      <a:pt x="0" y="623188"/>
                      <a:pt x="0" y="607366"/>
                    </a:cubicBezTo>
                    <a:lnTo>
                      <a:pt x="0" y="59656"/>
                    </a:lnTo>
                    <a:cubicBezTo>
                      <a:pt x="0" y="43835"/>
                      <a:pt x="6285" y="28661"/>
                      <a:pt x="17473" y="17473"/>
                    </a:cubicBezTo>
                    <a:cubicBezTo>
                      <a:pt x="28661" y="6285"/>
                      <a:pt x="43835" y="0"/>
                      <a:pt x="59656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38100"/>
                <a:ext cx="1613293" cy="7051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2" id="62"/>
            <p:cNvSpPr txBox="true"/>
            <p:nvPr/>
          </p:nvSpPr>
          <p:spPr>
            <a:xfrm rot="0">
              <a:off x="1329063" y="702887"/>
              <a:ext cx="6822942" cy="241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96"/>
                </a:lnSpc>
              </a:pPr>
              <a:r>
                <a:rPr lang="en-US" sz="2400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É adicionado um coagulante, que faz com que essas partículas se unam e formem flocos maiores e mais pesados. 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2</a:t>
                </a:r>
              </a:p>
            </p:txBody>
          </p:sp>
        </p:grpSp>
      </p:grpSp>
      <p:grpSp>
        <p:nvGrpSpPr>
          <p:cNvPr name="Group 66" id="66"/>
          <p:cNvGrpSpPr/>
          <p:nvPr/>
        </p:nvGrpSpPr>
        <p:grpSpPr>
          <a:xfrm rot="0">
            <a:off x="5107172" y="575039"/>
            <a:ext cx="5876440" cy="1444251"/>
            <a:chOff x="0" y="0"/>
            <a:chExt cx="7835254" cy="1925667"/>
          </a:xfrm>
        </p:grpSpPr>
        <p:grpSp>
          <p:nvGrpSpPr>
            <p:cNvPr name="Group 67" id="67"/>
            <p:cNvGrpSpPr/>
            <p:nvPr/>
          </p:nvGrpSpPr>
          <p:grpSpPr>
            <a:xfrm rot="0">
              <a:off x="667647" y="576775"/>
              <a:ext cx="7167607" cy="1348893"/>
              <a:chOff x="0" y="0"/>
              <a:chExt cx="1485063" cy="279478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1485063" cy="279478"/>
              </a:xfrm>
              <a:custGeom>
                <a:avLst/>
                <a:gdLst/>
                <a:ahLst/>
                <a:cxnLst/>
                <a:rect r="r" b="b" t="t" l="l"/>
                <a:pathLst>
                  <a:path h="279478" w="1485063">
                    <a:moveTo>
                      <a:pt x="64808" y="0"/>
                    </a:moveTo>
                    <a:lnTo>
                      <a:pt x="1420256" y="0"/>
                    </a:lnTo>
                    <a:cubicBezTo>
                      <a:pt x="1456048" y="0"/>
                      <a:pt x="1485063" y="29015"/>
                      <a:pt x="1485063" y="64808"/>
                    </a:cubicBezTo>
                    <a:lnTo>
                      <a:pt x="1485063" y="214671"/>
                    </a:lnTo>
                    <a:cubicBezTo>
                      <a:pt x="1485063" y="231859"/>
                      <a:pt x="1478235" y="248343"/>
                      <a:pt x="1466081" y="260497"/>
                    </a:cubicBezTo>
                    <a:cubicBezTo>
                      <a:pt x="1453928" y="272650"/>
                      <a:pt x="1437444" y="279478"/>
                      <a:pt x="1420256" y="279478"/>
                    </a:cubicBezTo>
                    <a:lnTo>
                      <a:pt x="64808" y="279478"/>
                    </a:lnTo>
                    <a:cubicBezTo>
                      <a:pt x="29015" y="279478"/>
                      <a:pt x="0" y="250463"/>
                      <a:pt x="0" y="214671"/>
                    </a:cubicBezTo>
                    <a:lnTo>
                      <a:pt x="0" y="64808"/>
                    </a:lnTo>
                    <a:cubicBezTo>
                      <a:pt x="0" y="29015"/>
                      <a:pt x="29015" y="0"/>
                      <a:pt x="64808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38100"/>
                <a:ext cx="1485063" cy="3175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0" id="70"/>
            <p:cNvSpPr txBox="true"/>
            <p:nvPr/>
          </p:nvSpPr>
          <p:spPr>
            <a:xfrm rot="0">
              <a:off x="1329063" y="859750"/>
              <a:ext cx="6110490" cy="746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927"/>
                </a:lnSpc>
              </a:pPr>
              <a:r>
                <a:rPr lang="en-US" sz="3199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Reservatório de Bairros</a:t>
              </a:r>
            </a:p>
          </p:txBody>
        </p:sp>
        <p:grpSp>
          <p:nvGrpSpPr>
            <p:cNvPr name="Group 71" id="71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8</a:t>
                </a:r>
              </a:p>
            </p:txBody>
          </p:sp>
        </p:grpSp>
      </p:grpSp>
      <p:sp>
        <p:nvSpPr>
          <p:cNvPr name="TextBox 74" id="74"/>
          <p:cNvSpPr txBox="true"/>
          <p:nvPr/>
        </p:nvSpPr>
        <p:spPr>
          <a:xfrm rot="0">
            <a:off x="1028700" y="8965103"/>
            <a:ext cx="2922273" cy="66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7"/>
              </a:lnSpc>
            </a:pPr>
            <a:r>
              <a:rPr lang="en-US" sz="3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GABARITO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DF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666977" y="1331833"/>
            <a:ext cx="1018838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32179" y="460093"/>
            <a:ext cx="3471687" cy="1381130"/>
            <a:chOff x="0" y="0"/>
            <a:chExt cx="4628916" cy="184150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542960" y="597891"/>
              <a:ext cx="3690116" cy="1243617"/>
              <a:chOff x="0" y="0"/>
              <a:chExt cx="762111" cy="25684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62111" cy="256841"/>
              </a:xfrm>
              <a:custGeom>
                <a:avLst/>
                <a:gdLst/>
                <a:ahLst/>
                <a:cxnLst/>
                <a:rect r="r" b="b" t="t" l="l"/>
                <a:pathLst>
                  <a:path h="256841" w="762111">
                    <a:moveTo>
                      <a:pt x="125881" y="0"/>
                    </a:moveTo>
                    <a:lnTo>
                      <a:pt x="636230" y="0"/>
                    </a:lnTo>
                    <a:cubicBezTo>
                      <a:pt x="669616" y="0"/>
                      <a:pt x="701634" y="13262"/>
                      <a:pt x="725241" y="36870"/>
                    </a:cubicBezTo>
                    <a:cubicBezTo>
                      <a:pt x="748849" y="60477"/>
                      <a:pt x="762111" y="92495"/>
                      <a:pt x="762111" y="125881"/>
                    </a:cubicBezTo>
                    <a:lnTo>
                      <a:pt x="762111" y="130960"/>
                    </a:lnTo>
                    <a:cubicBezTo>
                      <a:pt x="762111" y="164346"/>
                      <a:pt x="748849" y="196364"/>
                      <a:pt x="725241" y="219972"/>
                    </a:cubicBezTo>
                    <a:cubicBezTo>
                      <a:pt x="701634" y="243579"/>
                      <a:pt x="669616" y="256841"/>
                      <a:pt x="636230" y="256841"/>
                    </a:cubicBezTo>
                    <a:lnTo>
                      <a:pt x="125881" y="256841"/>
                    </a:lnTo>
                    <a:cubicBezTo>
                      <a:pt x="92495" y="256841"/>
                      <a:pt x="60477" y="243579"/>
                      <a:pt x="36870" y="219972"/>
                    </a:cubicBezTo>
                    <a:cubicBezTo>
                      <a:pt x="13262" y="196364"/>
                      <a:pt x="0" y="164346"/>
                      <a:pt x="0" y="130960"/>
                    </a:cubicBezTo>
                    <a:lnTo>
                      <a:pt x="0" y="125881"/>
                    </a:lnTo>
                    <a:cubicBezTo>
                      <a:pt x="0" y="92495"/>
                      <a:pt x="13262" y="60477"/>
                      <a:pt x="36870" y="36870"/>
                    </a:cubicBezTo>
                    <a:cubicBezTo>
                      <a:pt x="60477" y="13262"/>
                      <a:pt x="92495" y="0"/>
                      <a:pt x="125881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762111" cy="294941"/>
              </a:xfrm>
              <a:prstGeom prst="rect">
                <a:avLst/>
              </a:prstGeom>
            </p:spPr>
            <p:txBody>
              <a:bodyPr anchor="ctr" rtlCol="false" tIns="50963" lIns="50963" bIns="50963" rIns="50963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1278351" cy="1284335"/>
              <a:chOff x="0" y="0"/>
              <a:chExt cx="1239154" cy="124495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39154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39154">
                    <a:moveTo>
                      <a:pt x="619577" y="0"/>
                    </a:moveTo>
                    <a:cubicBezTo>
                      <a:pt x="277394" y="0"/>
                      <a:pt x="0" y="278693"/>
                      <a:pt x="0" y="622477"/>
                    </a:cubicBezTo>
                    <a:cubicBezTo>
                      <a:pt x="0" y="966262"/>
                      <a:pt x="277394" y="1244955"/>
                      <a:pt x="619577" y="1244955"/>
                    </a:cubicBezTo>
                    <a:cubicBezTo>
                      <a:pt x="961760" y="1244955"/>
                      <a:pt x="1239154" y="966262"/>
                      <a:pt x="1239154" y="622477"/>
                    </a:cubicBezTo>
                    <a:cubicBezTo>
                      <a:pt x="1239154" y="278693"/>
                      <a:pt x="961760" y="0"/>
                      <a:pt x="619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16171" y="59565"/>
                <a:ext cx="1006813" cy="1068676"/>
              </a:xfrm>
              <a:prstGeom prst="rect">
                <a:avLst/>
              </a:prstGeom>
            </p:spPr>
            <p:txBody>
              <a:bodyPr anchor="ctr" rtlCol="false" tIns="50963" lIns="50963" bIns="50963" rIns="50963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C</a:t>
                </a: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278351" y="790565"/>
              <a:ext cx="3350565" cy="746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928"/>
                </a:lnSpc>
              </a:pPr>
              <a:r>
                <a:rPr lang="en-US" sz="3200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Captação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>
            <a:off x="6947369" y="5143500"/>
            <a:ext cx="619526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7061669" y="3750635"/>
            <a:ext cx="5178159" cy="3036967"/>
            <a:chOff x="0" y="0"/>
            <a:chExt cx="6904212" cy="404929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667647" y="381812"/>
              <a:ext cx="6236565" cy="3667478"/>
              <a:chOff x="0" y="0"/>
              <a:chExt cx="1292160" cy="75986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292160" cy="759868"/>
              </a:xfrm>
              <a:custGeom>
                <a:avLst/>
                <a:gdLst/>
                <a:ahLst/>
                <a:cxnLst/>
                <a:rect r="r" b="b" t="t" l="l"/>
                <a:pathLst>
                  <a:path h="759868" w="1292160">
                    <a:moveTo>
                      <a:pt x="74483" y="0"/>
                    </a:moveTo>
                    <a:lnTo>
                      <a:pt x="1217677" y="0"/>
                    </a:lnTo>
                    <a:cubicBezTo>
                      <a:pt x="1237431" y="0"/>
                      <a:pt x="1256376" y="7847"/>
                      <a:pt x="1270344" y="21815"/>
                    </a:cubicBezTo>
                    <a:cubicBezTo>
                      <a:pt x="1284312" y="35784"/>
                      <a:pt x="1292160" y="54729"/>
                      <a:pt x="1292160" y="74483"/>
                    </a:cubicBezTo>
                    <a:lnTo>
                      <a:pt x="1292160" y="685386"/>
                    </a:lnTo>
                    <a:cubicBezTo>
                      <a:pt x="1292160" y="726521"/>
                      <a:pt x="1258813" y="759868"/>
                      <a:pt x="1217677" y="759868"/>
                    </a:cubicBezTo>
                    <a:lnTo>
                      <a:pt x="74483" y="759868"/>
                    </a:lnTo>
                    <a:cubicBezTo>
                      <a:pt x="54729" y="759868"/>
                      <a:pt x="35784" y="752021"/>
                      <a:pt x="21815" y="738053"/>
                    </a:cubicBezTo>
                    <a:cubicBezTo>
                      <a:pt x="7847" y="724085"/>
                      <a:pt x="0" y="705140"/>
                      <a:pt x="0" y="685386"/>
                    </a:cubicBezTo>
                    <a:lnTo>
                      <a:pt x="0" y="74483"/>
                    </a:lnTo>
                    <a:cubicBezTo>
                      <a:pt x="0" y="33347"/>
                      <a:pt x="33347" y="0"/>
                      <a:pt x="74483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292160" cy="7979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329063" y="702887"/>
              <a:ext cx="5213757" cy="30399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96"/>
                </a:lnSpc>
              </a:pPr>
              <a:r>
                <a:rPr lang="en-US" sz="2400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A água passa por camadas de areia, cascalho e carvão, que retêm os flocos e impurezas restantes da decantação.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H</a:t>
                </a: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949092" y="3275168"/>
            <a:ext cx="5998277" cy="3736664"/>
            <a:chOff x="0" y="0"/>
            <a:chExt cx="7997702" cy="4982219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667647" y="576775"/>
              <a:ext cx="7330055" cy="4405444"/>
              <a:chOff x="0" y="0"/>
              <a:chExt cx="1518721" cy="91276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518721" cy="912768"/>
              </a:xfrm>
              <a:custGeom>
                <a:avLst/>
                <a:gdLst/>
                <a:ahLst/>
                <a:cxnLst/>
                <a:rect r="r" b="b" t="t" l="l"/>
                <a:pathLst>
                  <a:path h="912768" w="1518721">
                    <a:moveTo>
                      <a:pt x="63371" y="0"/>
                    </a:moveTo>
                    <a:lnTo>
                      <a:pt x="1455350" y="0"/>
                    </a:lnTo>
                    <a:cubicBezTo>
                      <a:pt x="1472157" y="0"/>
                      <a:pt x="1488276" y="6677"/>
                      <a:pt x="1500160" y="18561"/>
                    </a:cubicBezTo>
                    <a:cubicBezTo>
                      <a:pt x="1512044" y="30445"/>
                      <a:pt x="1518721" y="46564"/>
                      <a:pt x="1518721" y="63371"/>
                    </a:cubicBezTo>
                    <a:lnTo>
                      <a:pt x="1518721" y="849397"/>
                    </a:lnTo>
                    <a:cubicBezTo>
                      <a:pt x="1518721" y="866204"/>
                      <a:pt x="1512044" y="882323"/>
                      <a:pt x="1500160" y="894207"/>
                    </a:cubicBezTo>
                    <a:cubicBezTo>
                      <a:pt x="1488276" y="906091"/>
                      <a:pt x="1472157" y="912768"/>
                      <a:pt x="1455350" y="912768"/>
                    </a:cubicBezTo>
                    <a:lnTo>
                      <a:pt x="63371" y="912768"/>
                    </a:lnTo>
                    <a:cubicBezTo>
                      <a:pt x="46564" y="912768"/>
                      <a:pt x="30445" y="906091"/>
                      <a:pt x="18561" y="894207"/>
                    </a:cubicBezTo>
                    <a:cubicBezTo>
                      <a:pt x="6677" y="882323"/>
                      <a:pt x="0" y="866204"/>
                      <a:pt x="0" y="849397"/>
                    </a:cubicBezTo>
                    <a:lnTo>
                      <a:pt x="0" y="63371"/>
                    </a:lnTo>
                    <a:cubicBezTo>
                      <a:pt x="0" y="46564"/>
                      <a:pt x="6677" y="30445"/>
                      <a:pt x="18561" y="18561"/>
                    </a:cubicBezTo>
                    <a:cubicBezTo>
                      <a:pt x="30445" y="6677"/>
                      <a:pt x="46564" y="0"/>
                      <a:pt x="63371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518721" cy="9508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1237685" y="862787"/>
              <a:ext cx="6429917" cy="3874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59"/>
                </a:lnSpc>
              </a:pPr>
              <a:r>
                <a:rPr lang="en-US" sz="2400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Nesta etapa, adiciona-se cloro para eliminar microrganismos, garantindo a segurança sanitária. E, por fim, é acrescentado flúor, que ajuda na prevenção de cáries.</a:t>
              </a:r>
            </a:p>
          </p:txBody>
        </p:sp>
        <p:grpSp>
          <p:nvGrpSpPr>
            <p:cNvPr name="Group 25" id="25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B</a:t>
                </a:r>
              </a:p>
            </p:txBody>
          </p:sp>
        </p:grpSp>
      </p:grpSp>
      <p:grpSp>
        <p:nvGrpSpPr>
          <p:cNvPr name="Group 28" id="28"/>
          <p:cNvGrpSpPr/>
          <p:nvPr/>
        </p:nvGrpSpPr>
        <p:grpSpPr>
          <a:xfrm rot="0">
            <a:off x="12958474" y="482987"/>
            <a:ext cx="4083017" cy="1335343"/>
            <a:chOff x="0" y="0"/>
            <a:chExt cx="5444022" cy="1780457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638570" y="595977"/>
              <a:ext cx="3998291" cy="1184481"/>
              <a:chOff x="0" y="0"/>
              <a:chExt cx="828410" cy="245414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28410" cy="245414"/>
              </a:xfrm>
              <a:custGeom>
                <a:avLst/>
                <a:gdLst/>
                <a:ahLst/>
                <a:cxnLst/>
                <a:rect r="r" b="b" t="t" l="l"/>
                <a:pathLst>
                  <a:path h="245414" w="828410">
                    <a:moveTo>
                      <a:pt x="116178" y="0"/>
                    </a:moveTo>
                    <a:lnTo>
                      <a:pt x="712231" y="0"/>
                    </a:lnTo>
                    <a:cubicBezTo>
                      <a:pt x="743044" y="0"/>
                      <a:pt x="772594" y="12240"/>
                      <a:pt x="794382" y="34028"/>
                    </a:cubicBezTo>
                    <a:cubicBezTo>
                      <a:pt x="816169" y="55816"/>
                      <a:pt x="828410" y="85366"/>
                      <a:pt x="828410" y="116178"/>
                    </a:cubicBezTo>
                    <a:lnTo>
                      <a:pt x="828410" y="129235"/>
                    </a:lnTo>
                    <a:cubicBezTo>
                      <a:pt x="828410" y="193399"/>
                      <a:pt x="776395" y="245414"/>
                      <a:pt x="712231" y="245414"/>
                    </a:cubicBezTo>
                    <a:lnTo>
                      <a:pt x="116178" y="245414"/>
                    </a:lnTo>
                    <a:cubicBezTo>
                      <a:pt x="85366" y="245414"/>
                      <a:pt x="55816" y="233173"/>
                      <a:pt x="34028" y="211386"/>
                    </a:cubicBezTo>
                    <a:cubicBezTo>
                      <a:pt x="12240" y="189598"/>
                      <a:pt x="0" y="160048"/>
                      <a:pt x="0" y="129235"/>
                    </a:cubicBezTo>
                    <a:lnTo>
                      <a:pt x="0" y="116178"/>
                    </a:lnTo>
                    <a:cubicBezTo>
                      <a:pt x="0" y="52015"/>
                      <a:pt x="52015" y="0"/>
                      <a:pt x="116178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828410" cy="2835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0" y="0"/>
              <a:ext cx="1503456" cy="1280224"/>
              <a:chOff x="0" y="0"/>
              <a:chExt cx="1462037" cy="1244955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462037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462037">
                    <a:moveTo>
                      <a:pt x="731019" y="0"/>
                    </a:moveTo>
                    <a:cubicBezTo>
                      <a:pt x="327288" y="0"/>
                      <a:pt x="0" y="278693"/>
                      <a:pt x="0" y="622477"/>
                    </a:cubicBezTo>
                    <a:cubicBezTo>
                      <a:pt x="0" y="966262"/>
                      <a:pt x="327288" y="1244955"/>
                      <a:pt x="731019" y="1244955"/>
                    </a:cubicBezTo>
                    <a:cubicBezTo>
                      <a:pt x="1134749" y="1244955"/>
                      <a:pt x="1462037" y="966262"/>
                      <a:pt x="1462037" y="622477"/>
                    </a:cubicBezTo>
                    <a:cubicBezTo>
                      <a:pt x="1462037" y="278693"/>
                      <a:pt x="1134749" y="0"/>
                      <a:pt x="7310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137066" y="59565"/>
                <a:ext cx="1187905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E</a:t>
                </a: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1503456" y="811619"/>
              <a:ext cx="3940566" cy="697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619"/>
                </a:lnSpc>
              </a:pPr>
              <a:r>
                <a:rPr lang="en-US" sz="2999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Floculação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H="true">
            <a:off x="5568608" y="8659362"/>
            <a:ext cx="757402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13142633" y="7984889"/>
            <a:ext cx="3425463" cy="1348947"/>
            <a:chOff x="0" y="0"/>
            <a:chExt cx="4567285" cy="1798596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507053" y="595977"/>
              <a:ext cx="4060232" cy="1202619"/>
              <a:chOff x="0" y="0"/>
              <a:chExt cx="841243" cy="249172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41243" cy="249172"/>
              </a:xfrm>
              <a:custGeom>
                <a:avLst/>
                <a:gdLst/>
                <a:ahLst/>
                <a:cxnLst/>
                <a:rect r="r" b="b" t="t" l="l"/>
                <a:pathLst>
                  <a:path h="249172" w="841243">
                    <a:moveTo>
                      <a:pt x="114406" y="0"/>
                    </a:moveTo>
                    <a:lnTo>
                      <a:pt x="726837" y="0"/>
                    </a:lnTo>
                    <a:cubicBezTo>
                      <a:pt x="757180" y="0"/>
                      <a:pt x="786279" y="12053"/>
                      <a:pt x="807734" y="33509"/>
                    </a:cubicBezTo>
                    <a:cubicBezTo>
                      <a:pt x="829190" y="54964"/>
                      <a:pt x="841243" y="84064"/>
                      <a:pt x="841243" y="114406"/>
                    </a:cubicBezTo>
                    <a:lnTo>
                      <a:pt x="841243" y="134766"/>
                    </a:lnTo>
                    <a:cubicBezTo>
                      <a:pt x="841243" y="165108"/>
                      <a:pt x="829190" y="194208"/>
                      <a:pt x="807734" y="215663"/>
                    </a:cubicBezTo>
                    <a:cubicBezTo>
                      <a:pt x="786279" y="237118"/>
                      <a:pt x="757180" y="249172"/>
                      <a:pt x="726837" y="249172"/>
                    </a:cubicBezTo>
                    <a:lnTo>
                      <a:pt x="114406" y="249172"/>
                    </a:lnTo>
                    <a:cubicBezTo>
                      <a:pt x="84064" y="249172"/>
                      <a:pt x="54964" y="237118"/>
                      <a:pt x="33509" y="215663"/>
                    </a:cubicBezTo>
                    <a:cubicBezTo>
                      <a:pt x="12053" y="194208"/>
                      <a:pt x="0" y="165108"/>
                      <a:pt x="0" y="134766"/>
                    </a:cubicBezTo>
                    <a:lnTo>
                      <a:pt x="0" y="114406"/>
                    </a:lnTo>
                    <a:cubicBezTo>
                      <a:pt x="0" y="84064"/>
                      <a:pt x="12053" y="54964"/>
                      <a:pt x="33509" y="33509"/>
                    </a:cubicBezTo>
                    <a:cubicBezTo>
                      <a:pt x="54964" y="12053"/>
                      <a:pt x="84064" y="0"/>
                      <a:pt x="114406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38100"/>
                <a:ext cx="841243" cy="2872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0"/>
              <a:ext cx="1193809" cy="1280224"/>
              <a:chOff x="0" y="0"/>
              <a:chExt cx="1160921" cy="124495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160921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160921">
                    <a:moveTo>
                      <a:pt x="580460" y="0"/>
                    </a:moveTo>
                    <a:cubicBezTo>
                      <a:pt x="259881" y="0"/>
                      <a:pt x="0" y="278693"/>
                      <a:pt x="0" y="622477"/>
                    </a:cubicBezTo>
                    <a:cubicBezTo>
                      <a:pt x="0" y="966262"/>
                      <a:pt x="259881" y="1244955"/>
                      <a:pt x="580460" y="1244955"/>
                    </a:cubicBezTo>
                    <a:cubicBezTo>
                      <a:pt x="901040" y="1244955"/>
                      <a:pt x="1160921" y="966262"/>
                      <a:pt x="1160921" y="622477"/>
                    </a:cubicBezTo>
                    <a:cubicBezTo>
                      <a:pt x="1160921" y="278693"/>
                      <a:pt x="901040" y="0"/>
                      <a:pt x="5804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108836" y="59565"/>
                <a:ext cx="943248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D</a:t>
                </a:r>
              </a:p>
            </p:txBody>
          </p:sp>
        </p:grpSp>
        <p:sp>
          <p:nvSpPr>
            <p:cNvPr name="TextBox 44" id="44"/>
            <p:cNvSpPr txBox="true"/>
            <p:nvPr/>
          </p:nvSpPr>
          <p:spPr>
            <a:xfrm rot="0">
              <a:off x="1193809" y="787698"/>
              <a:ext cx="3128980" cy="746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928"/>
                </a:lnSpc>
              </a:pPr>
              <a:r>
                <a:rPr lang="en-US" sz="3200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Distribuição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2510416" y="3369174"/>
            <a:ext cx="4979131" cy="3548651"/>
            <a:chOff x="0" y="0"/>
            <a:chExt cx="6638842" cy="4731535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667647" y="576775"/>
              <a:ext cx="5971195" cy="4154760"/>
              <a:chOff x="0" y="0"/>
              <a:chExt cx="1237177" cy="860829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237177" cy="860829"/>
              </a:xfrm>
              <a:custGeom>
                <a:avLst/>
                <a:gdLst/>
                <a:ahLst/>
                <a:cxnLst/>
                <a:rect r="r" b="b" t="t" l="l"/>
                <a:pathLst>
                  <a:path h="860829" w="1237177">
                    <a:moveTo>
                      <a:pt x="77793" y="0"/>
                    </a:moveTo>
                    <a:lnTo>
                      <a:pt x="1159385" y="0"/>
                    </a:lnTo>
                    <a:cubicBezTo>
                      <a:pt x="1202349" y="0"/>
                      <a:pt x="1237177" y="34829"/>
                      <a:pt x="1237177" y="77793"/>
                    </a:cubicBezTo>
                    <a:lnTo>
                      <a:pt x="1237177" y="783036"/>
                    </a:lnTo>
                    <a:cubicBezTo>
                      <a:pt x="1237177" y="803668"/>
                      <a:pt x="1228981" y="823455"/>
                      <a:pt x="1214393" y="838044"/>
                    </a:cubicBezTo>
                    <a:cubicBezTo>
                      <a:pt x="1199804" y="852633"/>
                      <a:pt x="1180017" y="860829"/>
                      <a:pt x="1159385" y="860829"/>
                    </a:cubicBezTo>
                    <a:lnTo>
                      <a:pt x="77793" y="860829"/>
                    </a:lnTo>
                    <a:cubicBezTo>
                      <a:pt x="34829" y="860829"/>
                      <a:pt x="0" y="826000"/>
                      <a:pt x="0" y="783036"/>
                    </a:cubicBezTo>
                    <a:lnTo>
                      <a:pt x="0" y="77793"/>
                    </a:lnTo>
                    <a:cubicBezTo>
                      <a:pt x="0" y="57161"/>
                      <a:pt x="8196" y="37374"/>
                      <a:pt x="22785" y="22785"/>
                    </a:cubicBezTo>
                    <a:cubicBezTo>
                      <a:pt x="37374" y="8196"/>
                      <a:pt x="57161" y="0"/>
                      <a:pt x="77793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38100"/>
                <a:ext cx="1237177" cy="8989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1329063" y="897850"/>
              <a:ext cx="4893933" cy="3662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96"/>
                </a:lnSpc>
              </a:pPr>
              <a:r>
                <a:rPr lang="en-US" sz="2400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A água segue para tanques onde os flocos de sujeira, agora mais pesados, se depositam no fundo, formando o lodo.</a:t>
              </a:r>
            </a:p>
          </p:txBody>
        </p:sp>
        <p:grpSp>
          <p:nvGrpSpPr>
            <p:cNvPr name="Group 50" id="50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F</a:t>
                </a:r>
              </a:p>
            </p:txBody>
          </p:sp>
        </p:grpSp>
      </p:grpSp>
      <p:sp>
        <p:nvSpPr>
          <p:cNvPr name="AutoShape 53" id="53"/>
          <p:cNvSpPr/>
          <p:nvPr/>
        </p:nvSpPr>
        <p:spPr>
          <a:xfrm flipH="true">
            <a:off x="3948230" y="7011832"/>
            <a:ext cx="0" cy="16475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4" id="54"/>
          <p:cNvGrpSpPr/>
          <p:nvPr/>
        </p:nvGrpSpPr>
        <p:grpSpPr>
          <a:xfrm rot="0">
            <a:off x="1532179" y="7708401"/>
            <a:ext cx="5579664" cy="1444251"/>
            <a:chOff x="0" y="0"/>
            <a:chExt cx="7439553" cy="1925667"/>
          </a:xfrm>
        </p:grpSpPr>
        <p:grpSp>
          <p:nvGrpSpPr>
            <p:cNvPr name="Group 55" id="55"/>
            <p:cNvGrpSpPr/>
            <p:nvPr/>
          </p:nvGrpSpPr>
          <p:grpSpPr>
            <a:xfrm rot="0">
              <a:off x="667647" y="576775"/>
              <a:ext cx="5238114" cy="1348893"/>
              <a:chOff x="0" y="0"/>
              <a:chExt cx="1085290" cy="279478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085290" cy="279478"/>
              </a:xfrm>
              <a:custGeom>
                <a:avLst/>
                <a:gdLst/>
                <a:ahLst/>
                <a:cxnLst/>
                <a:rect r="r" b="b" t="t" l="l"/>
                <a:pathLst>
                  <a:path h="279478" w="1085290">
                    <a:moveTo>
                      <a:pt x="88680" y="0"/>
                    </a:moveTo>
                    <a:lnTo>
                      <a:pt x="996610" y="0"/>
                    </a:lnTo>
                    <a:cubicBezTo>
                      <a:pt x="1045586" y="0"/>
                      <a:pt x="1085290" y="39703"/>
                      <a:pt x="1085290" y="88680"/>
                    </a:cubicBezTo>
                    <a:lnTo>
                      <a:pt x="1085290" y="190798"/>
                    </a:lnTo>
                    <a:cubicBezTo>
                      <a:pt x="1085290" y="214318"/>
                      <a:pt x="1075947" y="236874"/>
                      <a:pt x="1059316" y="253505"/>
                    </a:cubicBezTo>
                    <a:cubicBezTo>
                      <a:pt x="1042685" y="270135"/>
                      <a:pt x="1020129" y="279478"/>
                      <a:pt x="996610" y="279478"/>
                    </a:cubicBezTo>
                    <a:lnTo>
                      <a:pt x="88680" y="279478"/>
                    </a:lnTo>
                    <a:cubicBezTo>
                      <a:pt x="39703" y="279478"/>
                      <a:pt x="0" y="239775"/>
                      <a:pt x="0" y="190798"/>
                    </a:cubicBezTo>
                    <a:lnTo>
                      <a:pt x="0" y="88680"/>
                    </a:lnTo>
                    <a:cubicBezTo>
                      <a:pt x="0" y="39703"/>
                      <a:pt x="39703" y="0"/>
                      <a:pt x="88680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38100"/>
                <a:ext cx="1085290" cy="3175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8" id="58"/>
            <p:cNvSpPr txBox="true"/>
            <p:nvPr/>
          </p:nvSpPr>
          <p:spPr>
            <a:xfrm rot="0">
              <a:off x="1329063" y="869275"/>
              <a:ext cx="6110490" cy="697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619"/>
                </a:lnSpc>
              </a:pPr>
              <a:r>
                <a:rPr lang="en-US" sz="2999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Reservatório ETA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G</a:t>
                </a:r>
              </a:p>
            </p:txBody>
          </p:sp>
        </p:grpSp>
      </p:grpSp>
      <p:grpSp>
        <p:nvGrpSpPr>
          <p:cNvPr name="Group 62" id="62"/>
          <p:cNvGrpSpPr/>
          <p:nvPr/>
        </p:nvGrpSpPr>
        <p:grpSpPr>
          <a:xfrm rot="0">
            <a:off x="5899216" y="128956"/>
            <a:ext cx="6340612" cy="2700880"/>
            <a:chOff x="0" y="0"/>
            <a:chExt cx="8454149" cy="3601173"/>
          </a:xfrm>
        </p:grpSpPr>
        <p:grpSp>
          <p:nvGrpSpPr>
            <p:cNvPr name="Group 63" id="63"/>
            <p:cNvGrpSpPr/>
            <p:nvPr/>
          </p:nvGrpSpPr>
          <p:grpSpPr>
            <a:xfrm rot="0">
              <a:off x="667647" y="381812"/>
              <a:ext cx="7786502" cy="3219362"/>
              <a:chOff x="0" y="0"/>
              <a:chExt cx="1613293" cy="667022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1613293" cy="667023"/>
              </a:xfrm>
              <a:custGeom>
                <a:avLst/>
                <a:gdLst/>
                <a:ahLst/>
                <a:cxnLst/>
                <a:rect r="r" b="b" t="t" l="l"/>
                <a:pathLst>
                  <a:path h="667023" w="1613293">
                    <a:moveTo>
                      <a:pt x="59656" y="0"/>
                    </a:moveTo>
                    <a:lnTo>
                      <a:pt x="1553636" y="0"/>
                    </a:lnTo>
                    <a:cubicBezTo>
                      <a:pt x="1569458" y="0"/>
                      <a:pt x="1584632" y="6285"/>
                      <a:pt x="1595820" y="17473"/>
                    </a:cubicBezTo>
                    <a:cubicBezTo>
                      <a:pt x="1607007" y="28661"/>
                      <a:pt x="1613293" y="43835"/>
                      <a:pt x="1613293" y="59656"/>
                    </a:cubicBezTo>
                    <a:lnTo>
                      <a:pt x="1613293" y="607366"/>
                    </a:lnTo>
                    <a:cubicBezTo>
                      <a:pt x="1613293" y="623188"/>
                      <a:pt x="1607007" y="638362"/>
                      <a:pt x="1595820" y="649550"/>
                    </a:cubicBezTo>
                    <a:cubicBezTo>
                      <a:pt x="1584632" y="660737"/>
                      <a:pt x="1569458" y="667023"/>
                      <a:pt x="1553636" y="667023"/>
                    </a:cubicBezTo>
                    <a:lnTo>
                      <a:pt x="59656" y="667023"/>
                    </a:lnTo>
                    <a:cubicBezTo>
                      <a:pt x="43835" y="667023"/>
                      <a:pt x="28661" y="660737"/>
                      <a:pt x="17473" y="649550"/>
                    </a:cubicBezTo>
                    <a:cubicBezTo>
                      <a:pt x="6285" y="638362"/>
                      <a:pt x="0" y="623188"/>
                      <a:pt x="0" y="607366"/>
                    </a:cubicBezTo>
                    <a:lnTo>
                      <a:pt x="0" y="59656"/>
                    </a:lnTo>
                    <a:cubicBezTo>
                      <a:pt x="0" y="43835"/>
                      <a:pt x="6285" y="28661"/>
                      <a:pt x="17473" y="17473"/>
                    </a:cubicBezTo>
                    <a:cubicBezTo>
                      <a:pt x="28661" y="6285"/>
                      <a:pt x="43835" y="0"/>
                      <a:pt x="59656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38100"/>
                <a:ext cx="1613293" cy="7051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6" id="66"/>
            <p:cNvSpPr txBox="true"/>
            <p:nvPr/>
          </p:nvSpPr>
          <p:spPr>
            <a:xfrm rot="0">
              <a:off x="1329063" y="702887"/>
              <a:ext cx="6822942" cy="241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96"/>
                </a:lnSpc>
              </a:pPr>
              <a:r>
                <a:rPr lang="en-US" sz="2400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É adicionado um coagulante, que faz com que essas partículas se unam e formem flocos maiores e mais pesados. </a:t>
              </a:r>
            </a:p>
          </p:txBody>
        </p:sp>
        <p:grpSp>
          <p:nvGrpSpPr>
            <p:cNvPr name="Group 67" id="67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A</a:t>
                </a:r>
              </a:p>
            </p:txBody>
          </p:sp>
        </p:grpSp>
      </p:grpSp>
      <p:grpSp>
        <p:nvGrpSpPr>
          <p:cNvPr name="Group 70" id="70"/>
          <p:cNvGrpSpPr/>
          <p:nvPr/>
        </p:nvGrpSpPr>
        <p:grpSpPr>
          <a:xfrm rot="0">
            <a:off x="6480442" y="7708401"/>
            <a:ext cx="5876440" cy="1444251"/>
            <a:chOff x="0" y="0"/>
            <a:chExt cx="7835254" cy="1925667"/>
          </a:xfrm>
        </p:grpSpPr>
        <p:grpSp>
          <p:nvGrpSpPr>
            <p:cNvPr name="Group 71" id="71"/>
            <p:cNvGrpSpPr/>
            <p:nvPr/>
          </p:nvGrpSpPr>
          <p:grpSpPr>
            <a:xfrm rot="0">
              <a:off x="667647" y="576775"/>
              <a:ext cx="7167607" cy="1348893"/>
              <a:chOff x="0" y="0"/>
              <a:chExt cx="1485063" cy="279478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1485063" cy="279478"/>
              </a:xfrm>
              <a:custGeom>
                <a:avLst/>
                <a:gdLst/>
                <a:ahLst/>
                <a:cxnLst/>
                <a:rect r="r" b="b" t="t" l="l"/>
                <a:pathLst>
                  <a:path h="279478" w="1485063">
                    <a:moveTo>
                      <a:pt x="64808" y="0"/>
                    </a:moveTo>
                    <a:lnTo>
                      <a:pt x="1420256" y="0"/>
                    </a:lnTo>
                    <a:cubicBezTo>
                      <a:pt x="1456048" y="0"/>
                      <a:pt x="1485063" y="29015"/>
                      <a:pt x="1485063" y="64808"/>
                    </a:cubicBezTo>
                    <a:lnTo>
                      <a:pt x="1485063" y="214671"/>
                    </a:lnTo>
                    <a:cubicBezTo>
                      <a:pt x="1485063" y="231859"/>
                      <a:pt x="1478235" y="248343"/>
                      <a:pt x="1466081" y="260497"/>
                    </a:cubicBezTo>
                    <a:cubicBezTo>
                      <a:pt x="1453928" y="272650"/>
                      <a:pt x="1437444" y="279478"/>
                      <a:pt x="1420256" y="279478"/>
                    </a:cubicBezTo>
                    <a:lnTo>
                      <a:pt x="64808" y="279478"/>
                    </a:lnTo>
                    <a:cubicBezTo>
                      <a:pt x="29015" y="279478"/>
                      <a:pt x="0" y="250463"/>
                      <a:pt x="0" y="214671"/>
                    </a:cubicBezTo>
                    <a:lnTo>
                      <a:pt x="0" y="64808"/>
                    </a:lnTo>
                    <a:cubicBezTo>
                      <a:pt x="0" y="29015"/>
                      <a:pt x="29015" y="0"/>
                      <a:pt x="64808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38100"/>
                <a:ext cx="1485063" cy="3175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4" id="74"/>
            <p:cNvSpPr txBox="true"/>
            <p:nvPr/>
          </p:nvSpPr>
          <p:spPr>
            <a:xfrm rot="0">
              <a:off x="1329063" y="859750"/>
              <a:ext cx="6110490" cy="746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927"/>
                </a:lnSpc>
              </a:pPr>
              <a:r>
                <a:rPr lang="en-US" sz="3199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Reservatório de Bairros</a:t>
              </a:r>
            </a:p>
          </p:txBody>
        </p:sp>
        <p:grpSp>
          <p:nvGrpSpPr>
            <p:cNvPr name="Group 75" id="75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G</a:t>
                </a:r>
              </a:p>
            </p:txBody>
          </p:sp>
        </p:grpSp>
      </p:grpSp>
      <p:sp>
        <p:nvSpPr>
          <p:cNvPr name="AutoShape 78" id="78"/>
          <p:cNvSpPr/>
          <p:nvPr/>
        </p:nvSpPr>
        <p:spPr>
          <a:xfrm flipV="true">
            <a:off x="14999982" y="1818330"/>
            <a:ext cx="0" cy="212461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9" id="79"/>
          <p:cNvSpPr txBox="true"/>
          <p:nvPr/>
        </p:nvSpPr>
        <p:spPr>
          <a:xfrm rot="0">
            <a:off x="745828" y="9219535"/>
            <a:ext cx="2922273" cy="66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7"/>
              </a:lnSpc>
            </a:pPr>
            <a:r>
              <a:rPr lang="en-US" sz="3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GABARITO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0800000">
            <a:off x="-1387714" y="-1016420"/>
            <a:ext cx="3639349" cy="2597585"/>
          </a:xfrm>
          <a:custGeom>
            <a:avLst/>
            <a:gdLst/>
            <a:ahLst/>
            <a:cxnLst/>
            <a:rect r="r" b="b" t="t" l="l"/>
            <a:pathLst>
              <a:path h="2597585" w="3639349">
                <a:moveTo>
                  <a:pt x="3639349" y="2597585"/>
                </a:moveTo>
                <a:lnTo>
                  <a:pt x="0" y="2597585"/>
                </a:lnTo>
                <a:lnTo>
                  <a:pt x="0" y="0"/>
                </a:lnTo>
                <a:lnTo>
                  <a:pt x="3639349" y="0"/>
                </a:lnTo>
                <a:lnTo>
                  <a:pt x="3639349" y="25975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57505" y="1628790"/>
            <a:ext cx="8046025" cy="94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6500" b="true">
                <a:solidFill>
                  <a:srgbClr val="134B70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HORA DO DESAFIO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57505" y="4194176"/>
            <a:ext cx="12946153" cy="94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0"/>
              </a:lnSpc>
            </a:pPr>
            <a:r>
              <a:rPr lang="en-US" sz="2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Agora que você já conhece o funcionamento das ETAs e ETEs, vamos relembrar o caminho do esgoto!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7505" y="2999825"/>
            <a:ext cx="9339434" cy="72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>
                <a:solidFill>
                  <a:srgbClr val="134B70"/>
                </a:solidFill>
                <a:latin typeface="Proxima Nova"/>
                <a:ea typeface="Proxima Nova"/>
                <a:cs typeface="Proxima Nova"/>
                <a:sym typeface="Proxima Nova"/>
              </a:rPr>
              <a:t>CAMINHO DO ESGOTO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400944" y="6218759"/>
            <a:ext cx="11486112" cy="3415457"/>
            <a:chOff x="0" y="0"/>
            <a:chExt cx="3837302" cy="11410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37302" cy="1141042"/>
            </a:xfrm>
            <a:custGeom>
              <a:avLst/>
              <a:gdLst/>
              <a:ahLst/>
              <a:cxnLst/>
              <a:rect r="r" b="b" t="t" l="l"/>
              <a:pathLst>
                <a:path h="1141042" w="3837302">
                  <a:moveTo>
                    <a:pt x="30331" y="0"/>
                  </a:moveTo>
                  <a:lnTo>
                    <a:pt x="3806971" y="0"/>
                  </a:lnTo>
                  <a:cubicBezTo>
                    <a:pt x="3823722" y="0"/>
                    <a:pt x="3837302" y="13580"/>
                    <a:pt x="3837302" y="30331"/>
                  </a:cubicBezTo>
                  <a:lnTo>
                    <a:pt x="3837302" y="1110711"/>
                  </a:lnTo>
                  <a:cubicBezTo>
                    <a:pt x="3837302" y="1118756"/>
                    <a:pt x="3834107" y="1126470"/>
                    <a:pt x="3828418" y="1132159"/>
                  </a:cubicBezTo>
                  <a:cubicBezTo>
                    <a:pt x="3822730" y="1137847"/>
                    <a:pt x="3815016" y="1141042"/>
                    <a:pt x="3806971" y="1141042"/>
                  </a:cubicBezTo>
                  <a:lnTo>
                    <a:pt x="30331" y="1141042"/>
                  </a:lnTo>
                  <a:cubicBezTo>
                    <a:pt x="22287" y="1141042"/>
                    <a:pt x="14572" y="1137847"/>
                    <a:pt x="8884" y="1132159"/>
                  </a:cubicBezTo>
                  <a:cubicBezTo>
                    <a:pt x="3196" y="1126470"/>
                    <a:pt x="0" y="1118756"/>
                    <a:pt x="0" y="1110711"/>
                  </a:cubicBezTo>
                  <a:lnTo>
                    <a:pt x="0" y="30331"/>
                  </a:lnTo>
                  <a:cubicBezTo>
                    <a:pt x="0" y="13580"/>
                    <a:pt x="13580" y="0"/>
                    <a:pt x="30331" y="0"/>
                  </a:cubicBezTo>
                  <a:close/>
                </a:path>
              </a:pathLst>
            </a:custGeom>
            <a:solidFill>
              <a:srgbClr val="9DDC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837302" cy="1179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705426" y="6436151"/>
            <a:ext cx="10877148" cy="300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2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Organize as etapas conforme a sequência em que ocorrem dentro das Estações de Tratamento de Esgoto.</a:t>
            </a:r>
          </a:p>
          <a:p>
            <a:pPr algn="ctr">
              <a:lnSpc>
                <a:spcPts val="1078"/>
              </a:lnSpc>
            </a:pPr>
          </a:p>
          <a:p>
            <a:pPr algn="ctr">
              <a:lnSpc>
                <a:spcPts val="3850"/>
              </a:lnSpc>
            </a:pPr>
            <a:r>
              <a:rPr lang="en-US" sz="2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As caixinhas a seguir conterão o nome da etapa ou a descrição breve do que acontece durante a respectiva etapa, ou seu objetivo, e uma letra. </a:t>
            </a:r>
          </a:p>
          <a:p>
            <a:pPr algn="ctr">
              <a:lnSpc>
                <a:spcPts val="3850"/>
              </a:lnSpc>
            </a:pPr>
            <a:r>
              <a:rPr lang="en-US" sz="2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Relacione a letra da etapa com a ordem em que esta ocorre no processode tratamento do esgoto.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7211" y="495363"/>
            <a:ext cx="14902510" cy="8471528"/>
          </a:xfrm>
          <a:custGeom>
            <a:avLst/>
            <a:gdLst/>
            <a:ahLst/>
            <a:cxnLst/>
            <a:rect r="r" b="b" t="t" l="l"/>
            <a:pathLst>
              <a:path h="8471528" w="14902510">
                <a:moveTo>
                  <a:pt x="0" y="0"/>
                </a:moveTo>
                <a:lnTo>
                  <a:pt x="14902510" y="0"/>
                </a:lnTo>
                <a:lnTo>
                  <a:pt x="14902510" y="8471528"/>
                </a:lnTo>
                <a:lnTo>
                  <a:pt x="0" y="847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49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13867982" y="5439888"/>
            <a:ext cx="5866730" cy="26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7"/>
              </a:lnSpc>
            </a:pPr>
            <a:r>
              <a:rPr lang="en-US" sz="1498" spc="29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Imagem: MEC; Demien, 2005.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430817" y="9443336"/>
            <a:ext cx="19453580" cy="1687329"/>
            <a:chOff x="0" y="0"/>
            <a:chExt cx="5123577" cy="4443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23576" cy="444399"/>
            </a:xfrm>
            <a:custGeom>
              <a:avLst/>
              <a:gdLst/>
              <a:ahLst/>
              <a:cxnLst/>
              <a:rect r="r" b="b" t="t" l="l"/>
              <a:pathLst>
                <a:path h="444399" w="5123576">
                  <a:moveTo>
                    <a:pt x="11939" y="0"/>
                  </a:moveTo>
                  <a:lnTo>
                    <a:pt x="5111637" y="0"/>
                  </a:lnTo>
                  <a:cubicBezTo>
                    <a:pt x="5114804" y="0"/>
                    <a:pt x="5117841" y="1258"/>
                    <a:pt x="5120080" y="3497"/>
                  </a:cubicBezTo>
                  <a:cubicBezTo>
                    <a:pt x="5122319" y="5736"/>
                    <a:pt x="5123576" y="8773"/>
                    <a:pt x="5123576" y="11939"/>
                  </a:cubicBezTo>
                  <a:lnTo>
                    <a:pt x="5123576" y="432460"/>
                  </a:lnTo>
                  <a:cubicBezTo>
                    <a:pt x="5123576" y="435627"/>
                    <a:pt x="5122319" y="438663"/>
                    <a:pt x="5120080" y="440902"/>
                  </a:cubicBezTo>
                  <a:cubicBezTo>
                    <a:pt x="5117841" y="443141"/>
                    <a:pt x="5114804" y="444399"/>
                    <a:pt x="5111637" y="444399"/>
                  </a:cubicBezTo>
                  <a:lnTo>
                    <a:pt x="11939" y="444399"/>
                  </a:lnTo>
                  <a:cubicBezTo>
                    <a:pt x="8773" y="444399"/>
                    <a:pt x="5736" y="443141"/>
                    <a:pt x="3497" y="440902"/>
                  </a:cubicBezTo>
                  <a:cubicBezTo>
                    <a:pt x="1258" y="438663"/>
                    <a:pt x="0" y="435627"/>
                    <a:pt x="0" y="432460"/>
                  </a:cubicBezTo>
                  <a:lnTo>
                    <a:pt x="0" y="11939"/>
                  </a:lnTo>
                  <a:cubicBezTo>
                    <a:pt x="0" y="8773"/>
                    <a:pt x="1258" y="5736"/>
                    <a:pt x="3497" y="3497"/>
                  </a:cubicBezTo>
                  <a:cubicBezTo>
                    <a:pt x="5736" y="1258"/>
                    <a:pt x="8773" y="0"/>
                    <a:pt x="11939" y="0"/>
                  </a:cubicBezTo>
                  <a:close/>
                </a:path>
              </a:pathLst>
            </a:custGeom>
            <a:solidFill>
              <a:srgbClr val="9DDC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123577" cy="482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DF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5143500"/>
            <a:ext cx="6340612" cy="2085064"/>
            <a:chOff x="0" y="0"/>
            <a:chExt cx="8454149" cy="278008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667647" y="381812"/>
              <a:ext cx="7786502" cy="2398274"/>
              <a:chOff x="0" y="0"/>
              <a:chExt cx="1613293" cy="49690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613293" cy="496901"/>
              </a:xfrm>
              <a:custGeom>
                <a:avLst/>
                <a:gdLst/>
                <a:ahLst/>
                <a:cxnLst/>
                <a:rect r="r" b="b" t="t" l="l"/>
                <a:pathLst>
                  <a:path h="496901" w="1613293">
                    <a:moveTo>
                      <a:pt x="59656" y="0"/>
                    </a:moveTo>
                    <a:lnTo>
                      <a:pt x="1553636" y="0"/>
                    </a:lnTo>
                    <a:cubicBezTo>
                      <a:pt x="1569458" y="0"/>
                      <a:pt x="1584632" y="6285"/>
                      <a:pt x="1595820" y="17473"/>
                    </a:cubicBezTo>
                    <a:cubicBezTo>
                      <a:pt x="1607007" y="28661"/>
                      <a:pt x="1613293" y="43835"/>
                      <a:pt x="1613293" y="59656"/>
                    </a:cubicBezTo>
                    <a:lnTo>
                      <a:pt x="1613293" y="437244"/>
                    </a:lnTo>
                    <a:cubicBezTo>
                      <a:pt x="1613293" y="453066"/>
                      <a:pt x="1607007" y="468240"/>
                      <a:pt x="1595820" y="479428"/>
                    </a:cubicBezTo>
                    <a:cubicBezTo>
                      <a:pt x="1584632" y="490615"/>
                      <a:pt x="1569458" y="496901"/>
                      <a:pt x="1553636" y="496901"/>
                    </a:cubicBezTo>
                    <a:lnTo>
                      <a:pt x="59656" y="496901"/>
                    </a:lnTo>
                    <a:cubicBezTo>
                      <a:pt x="43835" y="496901"/>
                      <a:pt x="28661" y="490615"/>
                      <a:pt x="17473" y="479428"/>
                    </a:cubicBezTo>
                    <a:cubicBezTo>
                      <a:pt x="6285" y="468240"/>
                      <a:pt x="0" y="453066"/>
                      <a:pt x="0" y="437244"/>
                    </a:cubicBezTo>
                    <a:lnTo>
                      <a:pt x="0" y="59656"/>
                    </a:lnTo>
                    <a:cubicBezTo>
                      <a:pt x="0" y="43835"/>
                      <a:pt x="6285" y="28661"/>
                      <a:pt x="17473" y="17473"/>
                    </a:cubicBezTo>
                    <a:cubicBezTo>
                      <a:pt x="28661" y="6285"/>
                      <a:pt x="43835" y="0"/>
                      <a:pt x="59656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613293" cy="5350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329063" y="702887"/>
              <a:ext cx="6822942" cy="1795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96"/>
                </a:lnSpc>
              </a:pPr>
              <a:r>
                <a:rPr lang="en-US" sz="2400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O esgoto é transportado para uma caixa que vai retirar a areia contida nele.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B</a:t>
                </a:r>
              </a:p>
            </p:txBody>
          </p:sp>
        </p:grpSp>
      </p:grpSp>
      <p:grpSp>
        <p:nvGrpSpPr>
          <p:cNvPr name="Group 10" id="10"/>
          <p:cNvGrpSpPr/>
          <p:nvPr/>
        </p:nvGrpSpPr>
        <p:grpSpPr>
          <a:xfrm rot="0">
            <a:off x="1685592" y="4730233"/>
            <a:ext cx="6710539" cy="4330216"/>
            <a:chOff x="0" y="0"/>
            <a:chExt cx="8947385" cy="5773622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667647" y="576775"/>
              <a:ext cx="8279739" cy="5196847"/>
              <a:chOff x="0" y="0"/>
              <a:chExt cx="1715487" cy="107674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715487" cy="1076740"/>
              </a:xfrm>
              <a:custGeom>
                <a:avLst/>
                <a:gdLst/>
                <a:ahLst/>
                <a:cxnLst/>
                <a:rect r="r" b="b" t="t" l="l"/>
                <a:pathLst>
                  <a:path h="1076740" w="1715487">
                    <a:moveTo>
                      <a:pt x="56103" y="0"/>
                    </a:moveTo>
                    <a:lnTo>
                      <a:pt x="1659384" y="0"/>
                    </a:lnTo>
                    <a:cubicBezTo>
                      <a:pt x="1690369" y="0"/>
                      <a:pt x="1715487" y="25118"/>
                      <a:pt x="1715487" y="56103"/>
                    </a:cubicBezTo>
                    <a:lnTo>
                      <a:pt x="1715487" y="1020637"/>
                    </a:lnTo>
                    <a:cubicBezTo>
                      <a:pt x="1715487" y="1051621"/>
                      <a:pt x="1690369" y="1076740"/>
                      <a:pt x="1659384" y="1076740"/>
                    </a:cubicBezTo>
                    <a:lnTo>
                      <a:pt x="56103" y="1076740"/>
                    </a:lnTo>
                    <a:cubicBezTo>
                      <a:pt x="25118" y="1076740"/>
                      <a:pt x="0" y="1051621"/>
                      <a:pt x="0" y="1020637"/>
                    </a:cubicBezTo>
                    <a:lnTo>
                      <a:pt x="0" y="56103"/>
                    </a:lnTo>
                    <a:cubicBezTo>
                      <a:pt x="0" y="25118"/>
                      <a:pt x="25118" y="0"/>
                      <a:pt x="56103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715487" cy="11148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329063" y="869275"/>
              <a:ext cx="7316179" cy="4535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59"/>
                </a:lnSpc>
              </a:pPr>
              <a:r>
                <a:rPr lang="en-US" sz="2400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A introdução de ar facilita a multiplicação dos microrganismos presentes, que se alimentam do material orgânico. Esse processo resulta na formação de lodo e na redução da carga poluidora do esgoto.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A</a:t>
                </a: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5040861" y="3140486"/>
            <a:ext cx="4882386" cy="1335343"/>
            <a:chOff x="0" y="0"/>
            <a:chExt cx="6509848" cy="178045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638570" y="595977"/>
              <a:ext cx="5871277" cy="1184481"/>
              <a:chOff x="0" y="0"/>
              <a:chExt cx="1216475" cy="24541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216475" cy="245414"/>
              </a:xfrm>
              <a:custGeom>
                <a:avLst/>
                <a:gdLst/>
                <a:ahLst/>
                <a:cxnLst/>
                <a:rect r="r" b="b" t="t" l="l"/>
                <a:pathLst>
                  <a:path h="245414" w="1216475">
                    <a:moveTo>
                      <a:pt x="79117" y="0"/>
                    </a:moveTo>
                    <a:lnTo>
                      <a:pt x="1137359" y="0"/>
                    </a:lnTo>
                    <a:cubicBezTo>
                      <a:pt x="1158342" y="0"/>
                      <a:pt x="1178465" y="8335"/>
                      <a:pt x="1193303" y="23173"/>
                    </a:cubicBezTo>
                    <a:cubicBezTo>
                      <a:pt x="1208140" y="38010"/>
                      <a:pt x="1216475" y="58134"/>
                      <a:pt x="1216475" y="79117"/>
                    </a:cubicBezTo>
                    <a:lnTo>
                      <a:pt x="1216475" y="166297"/>
                    </a:lnTo>
                    <a:cubicBezTo>
                      <a:pt x="1216475" y="209992"/>
                      <a:pt x="1181054" y="245414"/>
                      <a:pt x="1137359" y="245414"/>
                    </a:cubicBezTo>
                    <a:lnTo>
                      <a:pt x="79117" y="245414"/>
                    </a:lnTo>
                    <a:cubicBezTo>
                      <a:pt x="35422" y="245414"/>
                      <a:pt x="0" y="209992"/>
                      <a:pt x="0" y="166297"/>
                    </a:cubicBezTo>
                    <a:lnTo>
                      <a:pt x="0" y="79117"/>
                    </a:lnTo>
                    <a:cubicBezTo>
                      <a:pt x="0" y="35422"/>
                      <a:pt x="35422" y="0"/>
                      <a:pt x="79117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216475" cy="2835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0"/>
              <a:ext cx="1503456" cy="1280224"/>
              <a:chOff x="0" y="0"/>
              <a:chExt cx="1462037" cy="124495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462037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462037">
                    <a:moveTo>
                      <a:pt x="731019" y="0"/>
                    </a:moveTo>
                    <a:cubicBezTo>
                      <a:pt x="327288" y="0"/>
                      <a:pt x="0" y="278693"/>
                      <a:pt x="0" y="622477"/>
                    </a:cubicBezTo>
                    <a:cubicBezTo>
                      <a:pt x="0" y="966262"/>
                      <a:pt x="327288" y="1244955"/>
                      <a:pt x="731019" y="1244955"/>
                    </a:cubicBezTo>
                    <a:cubicBezTo>
                      <a:pt x="1134749" y="1244955"/>
                      <a:pt x="1462037" y="966262"/>
                      <a:pt x="1462037" y="622477"/>
                    </a:cubicBezTo>
                    <a:cubicBezTo>
                      <a:pt x="1462037" y="278693"/>
                      <a:pt x="1134749" y="0"/>
                      <a:pt x="7310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37066" y="59565"/>
                <a:ext cx="1187905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F</a:t>
                </a: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1503456" y="811619"/>
              <a:ext cx="4652829" cy="697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619"/>
                </a:lnSpc>
              </a:pPr>
              <a:r>
                <a:rPr lang="en-US" sz="2999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Coleta do Esgoto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8700" y="1261125"/>
            <a:ext cx="5579664" cy="1444251"/>
            <a:chOff x="0" y="0"/>
            <a:chExt cx="7439553" cy="1925667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667647" y="576775"/>
              <a:ext cx="6217957" cy="1348893"/>
              <a:chOff x="0" y="0"/>
              <a:chExt cx="1288304" cy="279478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288304" cy="279478"/>
              </a:xfrm>
              <a:custGeom>
                <a:avLst/>
                <a:gdLst/>
                <a:ahLst/>
                <a:cxnLst/>
                <a:rect r="r" b="b" t="t" l="l"/>
                <a:pathLst>
                  <a:path h="279478" w="1288304">
                    <a:moveTo>
                      <a:pt x="74705" y="0"/>
                    </a:moveTo>
                    <a:lnTo>
                      <a:pt x="1213599" y="0"/>
                    </a:lnTo>
                    <a:cubicBezTo>
                      <a:pt x="1233412" y="0"/>
                      <a:pt x="1252414" y="7871"/>
                      <a:pt x="1266424" y="21881"/>
                    </a:cubicBezTo>
                    <a:cubicBezTo>
                      <a:pt x="1280434" y="35891"/>
                      <a:pt x="1288304" y="54892"/>
                      <a:pt x="1288304" y="74705"/>
                    </a:cubicBezTo>
                    <a:lnTo>
                      <a:pt x="1288304" y="204773"/>
                    </a:lnTo>
                    <a:cubicBezTo>
                      <a:pt x="1288304" y="224586"/>
                      <a:pt x="1280434" y="243588"/>
                      <a:pt x="1266424" y="257598"/>
                    </a:cubicBezTo>
                    <a:cubicBezTo>
                      <a:pt x="1252414" y="271608"/>
                      <a:pt x="1233412" y="279478"/>
                      <a:pt x="1213599" y="279478"/>
                    </a:cubicBezTo>
                    <a:lnTo>
                      <a:pt x="74705" y="279478"/>
                    </a:lnTo>
                    <a:cubicBezTo>
                      <a:pt x="54892" y="279478"/>
                      <a:pt x="35891" y="271608"/>
                      <a:pt x="21881" y="257598"/>
                    </a:cubicBezTo>
                    <a:cubicBezTo>
                      <a:pt x="7871" y="243588"/>
                      <a:pt x="0" y="224586"/>
                      <a:pt x="0" y="204773"/>
                    </a:cubicBezTo>
                    <a:lnTo>
                      <a:pt x="0" y="74705"/>
                    </a:lnTo>
                    <a:cubicBezTo>
                      <a:pt x="0" y="54892"/>
                      <a:pt x="7871" y="35891"/>
                      <a:pt x="21881" y="21881"/>
                    </a:cubicBezTo>
                    <a:cubicBezTo>
                      <a:pt x="35891" y="7871"/>
                      <a:pt x="54892" y="0"/>
                      <a:pt x="74705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288304" cy="3175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1329063" y="869275"/>
              <a:ext cx="6110490" cy="697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619"/>
                </a:lnSpc>
              </a:pPr>
              <a:r>
                <a:rPr lang="en-US" sz="2999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Decantador Primário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D</a:t>
                </a:r>
              </a:p>
            </p:txBody>
          </p:sp>
        </p:grpSp>
      </p:grpSp>
      <p:grpSp>
        <p:nvGrpSpPr>
          <p:cNvPr name="Group 34" id="34"/>
          <p:cNvGrpSpPr/>
          <p:nvPr/>
        </p:nvGrpSpPr>
        <p:grpSpPr>
          <a:xfrm rot="0">
            <a:off x="12371064" y="7532933"/>
            <a:ext cx="3113548" cy="1335343"/>
            <a:chOff x="0" y="0"/>
            <a:chExt cx="4151398" cy="1780457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638570" y="595977"/>
              <a:ext cx="3512827" cy="1184481"/>
              <a:chOff x="0" y="0"/>
              <a:chExt cx="727826" cy="24541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727826" cy="245414"/>
              </a:xfrm>
              <a:custGeom>
                <a:avLst/>
                <a:gdLst/>
                <a:ahLst/>
                <a:cxnLst/>
                <a:rect r="r" b="b" t="t" l="l"/>
                <a:pathLst>
                  <a:path h="245414" w="727826">
                    <a:moveTo>
                      <a:pt x="122707" y="0"/>
                    </a:moveTo>
                    <a:lnTo>
                      <a:pt x="605119" y="0"/>
                    </a:lnTo>
                    <a:cubicBezTo>
                      <a:pt x="672888" y="0"/>
                      <a:pt x="727826" y="54938"/>
                      <a:pt x="727826" y="122707"/>
                    </a:cubicBezTo>
                    <a:lnTo>
                      <a:pt x="727826" y="122707"/>
                    </a:lnTo>
                    <a:cubicBezTo>
                      <a:pt x="727826" y="190476"/>
                      <a:pt x="672888" y="245414"/>
                      <a:pt x="605119" y="245414"/>
                    </a:cubicBezTo>
                    <a:lnTo>
                      <a:pt x="122707" y="245414"/>
                    </a:lnTo>
                    <a:cubicBezTo>
                      <a:pt x="54938" y="245414"/>
                      <a:pt x="0" y="190476"/>
                      <a:pt x="0" y="122707"/>
                    </a:cubicBezTo>
                    <a:lnTo>
                      <a:pt x="0" y="122707"/>
                    </a:lnTo>
                    <a:cubicBezTo>
                      <a:pt x="0" y="54938"/>
                      <a:pt x="54938" y="0"/>
                      <a:pt x="122707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727826" cy="2835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0"/>
              <a:ext cx="1503456" cy="1280224"/>
              <a:chOff x="0" y="0"/>
              <a:chExt cx="1462037" cy="1244955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462037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462037">
                    <a:moveTo>
                      <a:pt x="731019" y="0"/>
                    </a:moveTo>
                    <a:cubicBezTo>
                      <a:pt x="327288" y="0"/>
                      <a:pt x="0" y="278693"/>
                      <a:pt x="0" y="622477"/>
                    </a:cubicBezTo>
                    <a:cubicBezTo>
                      <a:pt x="0" y="966262"/>
                      <a:pt x="327288" y="1244955"/>
                      <a:pt x="731019" y="1244955"/>
                    </a:cubicBezTo>
                    <a:cubicBezTo>
                      <a:pt x="1134749" y="1244955"/>
                      <a:pt x="1462037" y="966262"/>
                      <a:pt x="1462037" y="622477"/>
                    </a:cubicBezTo>
                    <a:cubicBezTo>
                      <a:pt x="1462037" y="278693"/>
                      <a:pt x="1134749" y="0"/>
                      <a:pt x="7310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137066" y="59565"/>
                <a:ext cx="1187905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C</a:t>
                </a: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1503456" y="811619"/>
              <a:ext cx="2647941" cy="697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619"/>
                </a:lnSpc>
              </a:pPr>
              <a:r>
                <a:rPr lang="en-US" sz="2999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Grades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586385" y="717467"/>
            <a:ext cx="6710539" cy="3758361"/>
            <a:chOff x="0" y="0"/>
            <a:chExt cx="8947385" cy="5011149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667647" y="576775"/>
              <a:ext cx="8279739" cy="4434374"/>
              <a:chOff x="0" y="0"/>
              <a:chExt cx="1715487" cy="918762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15487" cy="918762"/>
              </a:xfrm>
              <a:custGeom>
                <a:avLst/>
                <a:gdLst/>
                <a:ahLst/>
                <a:cxnLst/>
                <a:rect r="r" b="b" t="t" l="l"/>
                <a:pathLst>
                  <a:path h="918762" w="1715487">
                    <a:moveTo>
                      <a:pt x="56103" y="0"/>
                    </a:moveTo>
                    <a:lnTo>
                      <a:pt x="1659384" y="0"/>
                    </a:lnTo>
                    <a:cubicBezTo>
                      <a:pt x="1690369" y="0"/>
                      <a:pt x="1715487" y="25118"/>
                      <a:pt x="1715487" y="56103"/>
                    </a:cubicBezTo>
                    <a:lnTo>
                      <a:pt x="1715487" y="862659"/>
                    </a:lnTo>
                    <a:cubicBezTo>
                      <a:pt x="1715487" y="893644"/>
                      <a:pt x="1690369" y="918762"/>
                      <a:pt x="1659384" y="918762"/>
                    </a:cubicBezTo>
                    <a:lnTo>
                      <a:pt x="56103" y="918762"/>
                    </a:lnTo>
                    <a:cubicBezTo>
                      <a:pt x="41223" y="918762"/>
                      <a:pt x="26953" y="912851"/>
                      <a:pt x="16432" y="902330"/>
                    </a:cubicBezTo>
                    <a:cubicBezTo>
                      <a:pt x="5911" y="891809"/>
                      <a:pt x="0" y="877539"/>
                      <a:pt x="0" y="862659"/>
                    </a:cubicBezTo>
                    <a:lnTo>
                      <a:pt x="0" y="56103"/>
                    </a:lnTo>
                    <a:cubicBezTo>
                      <a:pt x="0" y="25118"/>
                      <a:pt x="25118" y="0"/>
                      <a:pt x="56103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38100"/>
                <a:ext cx="1715487" cy="9568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6" id="46"/>
            <p:cNvSpPr txBox="true"/>
            <p:nvPr/>
          </p:nvSpPr>
          <p:spPr>
            <a:xfrm rot="0">
              <a:off x="1329063" y="869275"/>
              <a:ext cx="7316179" cy="3874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59"/>
                </a:lnSpc>
              </a:pPr>
              <a:r>
                <a:rPr lang="en-US" sz="2400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Aqui, o sólido restante vai para o fundo e a parte líquida já está sem 90% das impurezas. Esta água não pode ser bebida. Ela é lançada nos rios ou reaproveitada para limpar ruas, praças e regar jardins.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E</a:t>
                </a:r>
              </a:p>
            </p:txBody>
          </p:sp>
        </p:grpSp>
      </p:grpSp>
      <p:sp>
        <p:nvSpPr>
          <p:cNvPr name="TextBox 50" id="50"/>
          <p:cNvSpPr txBox="true"/>
          <p:nvPr/>
        </p:nvSpPr>
        <p:spPr>
          <a:xfrm rot="0">
            <a:off x="896259" y="9144000"/>
            <a:ext cx="2922273" cy="66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7"/>
              </a:lnSpc>
            </a:pPr>
            <a:r>
              <a:rPr lang="en-US" sz="3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GABARITO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DF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5143500"/>
            <a:ext cx="6340612" cy="2085064"/>
            <a:chOff x="0" y="0"/>
            <a:chExt cx="8454149" cy="278008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667647" y="381812"/>
              <a:ext cx="7786502" cy="2398274"/>
              <a:chOff x="0" y="0"/>
              <a:chExt cx="1613293" cy="49690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613293" cy="496901"/>
              </a:xfrm>
              <a:custGeom>
                <a:avLst/>
                <a:gdLst/>
                <a:ahLst/>
                <a:cxnLst/>
                <a:rect r="r" b="b" t="t" l="l"/>
                <a:pathLst>
                  <a:path h="496901" w="1613293">
                    <a:moveTo>
                      <a:pt x="59656" y="0"/>
                    </a:moveTo>
                    <a:lnTo>
                      <a:pt x="1553636" y="0"/>
                    </a:lnTo>
                    <a:cubicBezTo>
                      <a:pt x="1569458" y="0"/>
                      <a:pt x="1584632" y="6285"/>
                      <a:pt x="1595820" y="17473"/>
                    </a:cubicBezTo>
                    <a:cubicBezTo>
                      <a:pt x="1607007" y="28661"/>
                      <a:pt x="1613293" y="43835"/>
                      <a:pt x="1613293" y="59656"/>
                    </a:cubicBezTo>
                    <a:lnTo>
                      <a:pt x="1613293" y="437244"/>
                    </a:lnTo>
                    <a:cubicBezTo>
                      <a:pt x="1613293" y="453066"/>
                      <a:pt x="1607007" y="468240"/>
                      <a:pt x="1595820" y="479428"/>
                    </a:cubicBezTo>
                    <a:cubicBezTo>
                      <a:pt x="1584632" y="490615"/>
                      <a:pt x="1569458" y="496901"/>
                      <a:pt x="1553636" y="496901"/>
                    </a:cubicBezTo>
                    <a:lnTo>
                      <a:pt x="59656" y="496901"/>
                    </a:lnTo>
                    <a:cubicBezTo>
                      <a:pt x="43835" y="496901"/>
                      <a:pt x="28661" y="490615"/>
                      <a:pt x="17473" y="479428"/>
                    </a:cubicBezTo>
                    <a:cubicBezTo>
                      <a:pt x="6285" y="468240"/>
                      <a:pt x="0" y="453066"/>
                      <a:pt x="0" y="437244"/>
                    </a:cubicBezTo>
                    <a:lnTo>
                      <a:pt x="0" y="59656"/>
                    </a:lnTo>
                    <a:cubicBezTo>
                      <a:pt x="0" y="43835"/>
                      <a:pt x="6285" y="28661"/>
                      <a:pt x="17473" y="17473"/>
                    </a:cubicBezTo>
                    <a:cubicBezTo>
                      <a:pt x="28661" y="6285"/>
                      <a:pt x="43835" y="0"/>
                      <a:pt x="59656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613293" cy="5350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329063" y="702887"/>
              <a:ext cx="6822942" cy="1795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96"/>
                </a:lnSpc>
              </a:pPr>
              <a:r>
                <a:rPr lang="en-US" sz="2400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O esgoto é transportado para uma caixa que vai retirar a areia contida nele.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3</a:t>
                </a:r>
              </a:p>
            </p:txBody>
          </p:sp>
        </p:grpSp>
      </p:grpSp>
      <p:grpSp>
        <p:nvGrpSpPr>
          <p:cNvPr name="Group 10" id="10"/>
          <p:cNvGrpSpPr/>
          <p:nvPr/>
        </p:nvGrpSpPr>
        <p:grpSpPr>
          <a:xfrm rot="0">
            <a:off x="1685592" y="4730233"/>
            <a:ext cx="6710539" cy="4330216"/>
            <a:chOff x="0" y="0"/>
            <a:chExt cx="8947385" cy="5773622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667647" y="576775"/>
              <a:ext cx="8279739" cy="5196847"/>
              <a:chOff x="0" y="0"/>
              <a:chExt cx="1715487" cy="107674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715487" cy="1076740"/>
              </a:xfrm>
              <a:custGeom>
                <a:avLst/>
                <a:gdLst/>
                <a:ahLst/>
                <a:cxnLst/>
                <a:rect r="r" b="b" t="t" l="l"/>
                <a:pathLst>
                  <a:path h="1076740" w="1715487">
                    <a:moveTo>
                      <a:pt x="56103" y="0"/>
                    </a:moveTo>
                    <a:lnTo>
                      <a:pt x="1659384" y="0"/>
                    </a:lnTo>
                    <a:cubicBezTo>
                      <a:pt x="1690369" y="0"/>
                      <a:pt x="1715487" y="25118"/>
                      <a:pt x="1715487" y="56103"/>
                    </a:cubicBezTo>
                    <a:lnTo>
                      <a:pt x="1715487" y="1020637"/>
                    </a:lnTo>
                    <a:cubicBezTo>
                      <a:pt x="1715487" y="1051621"/>
                      <a:pt x="1690369" y="1076740"/>
                      <a:pt x="1659384" y="1076740"/>
                    </a:cubicBezTo>
                    <a:lnTo>
                      <a:pt x="56103" y="1076740"/>
                    </a:lnTo>
                    <a:cubicBezTo>
                      <a:pt x="25118" y="1076740"/>
                      <a:pt x="0" y="1051621"/>
                      <a:pt x="0" y="1020637"/>
                    </a:cubicBezTo>
                    <a:lnTo>
                      <a:pt x="0" y="56103"/>
                    </a:lnTo>
                    <a:cubicBezTo>
                      <a:pt x="0" y="25118"/>
                      <a:pt x="25118" y="0"/>
                      <a:pt x="56103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715487" cy="11148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329063" y="869275"/>
              <a:ext cx="7316179" cy="4535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59"/>
                </a:lnSpc>
              </a:pPr>
              <a:r>
                <a:rPr lang="en-US" sz="2400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A introdução de ar facilita a multiplicação dos microrganismos presentes, que se alimentam do material orgânico. Esse processo resulta na formação de lodo e na redução da carga poluidora do esgoto.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5</a:t>
                </a: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5040861" y="3140486"/>
            <a:ext cx="4882386" cy="1335343"/>
            <a:chOff x="0" y="0"/>
            <a:chExt cx="6509848" cy="178045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638570" y="595977"/>
              <a:ext cx="5871277" cy="1184481"/>
              <a:chOff x="0" y="0"/>
              <a:chExt cx="1216475" cy="24541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216475" cy="245414"/>
              </a:xfrm>
              <a:custGeom>
                <a:avLst/>
                <a:gdLst/>
                <a:ahLst/>
                <a:cxnLst/>
                <a:rect r="r" b="b" t="t" l="l"/>
                <a:pathLst>
                  <a:path h="245414" w="1216475">
                    <a:moveTo>
                      <a:pt x="79117" y="0"/>
                    </a:moveTo>
                    <a:lnTo>
                      <a:pt x="1137359" y="0"/>
                    </a:lnTo>
                    <a:cubicBezTo>
                      <a:pt x="1158342" y="0"/>
                      <a:pt x="1178465" y="8335"/>
                      <a:pt x="1193303" y="23173"/>
                    </a:cubicBezTo>
                    <a:cubicBezTo>
                      <a:pt x="1208140" y="38010"/>
                      <a:pt x="1216475" y="58134"/>
                      <a:pt x="1216475" y="79117"/>
                    </a:cubicBezTo>
                    <a:lnTo>
                      <a:pt x="1216475" y="166297"/>
                    </a:lnTo>
                    <a:cubicBezTo>
                      <a:pt x="1216475" y="209992"/>
                      <a:pt x="1181054" y="245414"/>
                      <a:pt x="1137359" y="245414"/>
                    </a:cubicBezTo>
                    <a:lnTo>
                      <a:pt x="79117" y="245414"/>
                    </a:lnTo>
                    <a:cubicBezTo>
                      <a:pt x="35422" y="245414"/>
                      <a:pt x="0" y="209992"/>
                      <a:pt x="0" y="166297"/>
                    </a:cubicBezTo>
                    <a:lnTo>
                      <a:pt x="0" y="79117"/>
                    </a:lnTo>
                    <a:cubicBezTo>
                      <a:pt x="0" y="35422"/>
                      <a:pt x="35422" y="0"/>
                      <a:pt x="79117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216475" cy="2835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0"/>
              <a:ext cx="1503456" cy="1280224"/>
              <a:chOff x="0" y="0"/>
              <a:chExt cx="1462037" cy="124495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462037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462037">
                    <a:moveTo>
                      <a:pt x="731019" y="0"/>
                    </a:moveTo>
                    <a:cubicBezTo>
                      <a:pt x="327288" y="0"/>
                      <a:pt x="0" y="278693"/>
                      <a:pt x="0" y="622477"/>
                    </a:cubicBezTo>
                    <a:cubicBezTo>
                      <a:pt x="0" y="966262"/>
                      <a:pt x="327288" y="1244955"/>
                      <a:pt x="731019" y="1244955"/>
                    </a:cubicBezTo>
                    <a:cubicBezTo>
                      <a:pt x="1134749" y="1244955"/>
                      <a:pt x="1462037" y="966262"/>
                      <a:pt x="1462037" y="622477"/>
                    </a:cubicBezTo>
                    <a:cubicBezTo>
                      <a:pt x="1462037" y="278693"/>
                      <a:pt x="1134749" y="0"/>
                      <a:pt x="7310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37066" y="59565"/>
                <a:ext cx="1187905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1</a:t>
                </a: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1503456" y="811619"/>
              <a:ext cx="4652829" cy="697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619"/>
                </a:lnSpc>
              </a:pPr>
              <a:r>
                <a:rPr lang="en-US" sz="2999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Coleta do Esgoto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8700" y="1261125"/>
            <a:ext cx="5579664" cy="1444251"/>
            <a:chOff x="0" y="0"/>
            <a:chExt cx="7439553" cy="1925667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667647" y="576775"/>
              <a:ext cx="6217957" cy="1348893"/>
              <a:chOff x="0" y="0"/>
              <a:chExt cx="1288304" cy="279478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288304" cy="279478"/>
              </a:xfrm>
              <a:custGeom>
                <a:avLst/>
                <a:gdLst/>
                <a:ahLst/>
                <a:cxnLst/>
                <a:rect r="r" b="b" t="t" l="l"/>
                <a:pathLst>
                  <a:path h="279478" w="1288304">
                    <a:moveTo>
                      <a:pt x="74705" y="0"/>
                    </a:moveTo>
                    <a:lnTo>
                      <a:pt x="1213599" y="0"/>
                    </a:lnTo>
                    <a:cubicBezTo>
                      <a:pt x="1233412" y="0"/>
                      <a:pt x="1252414" y="7871"/>
                      <a:pt x="1266424" y="21881"/>
                    </a:cubicBezTo>
                    <a:cubicBezTo>
                      <a:pt x="1280434" y="35891"/>
                      <a:pt x="1288304" y="54892"/>
                      <a:pt x="1288304" y="74705"/>
                    </a:cubicBezTo>
                    <a:lnTo>
                      <a:pt x="1288304" y="204773"/>
                    </a:lnTo>
                    <a:cubicBezTo>
                      <a:pt x="1288304" y="224586"/>
                      <a:pt x="1280434" y="243588"/>
                      <a:pt x="1266424" y="257598"/>
                    </a:cubicBezTo>
                    <a:cubicBezTo>
                      <a:pt x="1252414" y="271608"/>
                      <a:pt x="1233412" y="279478"/>
                      <a:pt x="1213599" y="279478"/>
                    </a:cubicBezTo>
                    <a:lnTo>
                      <a:pt x="74705" y="279478"/>
                    </a:lnTo>
                    <a:cubicBezTo>
                      <a:pt x="54892" y="279478"/>
                      <a:pt x="35891" y="271608"/>
                      <a:pt x="21881" y="257598"/>
                    </a:cubicBezTo>
                    <a:cubicBezTo>
                      <a:pt x="7871" y="243588"/>
                      <a:pt x="0" y="224586"/>
                      <a:pt x="0" y="204773"/>
                    </a:cubicBezTo>
                    <a:lnTo>
                      <a:pt x="0" y="74705"/>
                    </a:lnTo>
                    <a:cubicBezTo>
                      <a:pt x="0" y="54892"/>
                      <a:pt x="7871" y="35891"/>
                      <a:pt x="21881" y="21881"/>
                    </a:cubicBezTo>
                    <a:cubicBezTo>
                      <a:pt x="35891" y="7871"/>
                      <a:pt x="54892" y="0"/>
                      <a:pt x="74705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288304" cy="3175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1329063" y="869275"/>
              <a:ext cx="6110490" cy="697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619"/>
                </a:lnSpc>
              </a:pPr>
              <a:r>
                <a:rPr lang="en-US" sz="2999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Decantador Primário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4</a:t>
                </a:r>
              </a:p>
            </p:txBody>
          </p:sp>
        </p:grpSp>
      </p:grpSp>
      <p:grpSp>
        <p:nvGrpSpPr>
          <p:cNvPr name="Group 34" id="34"/>
          <p:cNvGrpSpPr/>
          <p:nvPr/>
        </p:nvGrpSpPr>
        <p:grpSpPr>
          <a:xfrm rot="0">
            <a:off x="12371064" y="7532933"/>
            <a:ext cx="3113548" cy="1335343"/>
            <a:chOff x="0" y="0"/>
            <a:chExt cx="4151398" cy="1780457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638570" y="595977"/>
              <a:ext cx="3512827" cy="1184481"/>
              <a:chOff x="0" y="0"/>
              <a:chExt cx="727826" cy="24541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727826" cy="245414"/>
              </a:xfrm>
              <a:custGeom>
                <a:avLst/>
                <a:gdLst/>
                <a:ahLst/>
                <a:cxnLst/>
                <a:rect r="r" b="b" t="t" l="l"/>
                <a:pathLst>
                  <a:path h="245414" w="727826">
                    <a:moveTo>
                      <a:pt x="122707" y="0"/>
                    </a:moveTo>
                    <a:lnTo>
                      <a:pt x="605119" y="0"/>
                    </a:lnTo>
                    <a:cubicBezTo>
                      <a:pt x="672888" y="0"/>
                      <a:pt x="727826" y="54938"/>
                      <a:pt x="727826" y="122707"/>
                    </a:cubicBezTo>
                    <a:lnTo>
                      <a:pt x="727826" y="122707"/>
                    </a:lnTo>
                    <a:cubicBezTo>
                      <a:pt x="727826" y="190476"/>
                      <a:pt x="672888" y="245414"/>
                      <a:pt x="605119" y="245414"/>
                    </a:cubicBezTo>
                    <a:lnTo>
                      <a:pt x="122707" y="245414"/>
                    </a:lnTo>
                    <a:cubicBezTo>
                      <a:pt x="54938" y="245414"/>
                      <a:pt x="0" y="190476"/>
                      <a:pt x="0" y="122707"/>
                    </a:cubicBezTo>
                    <a:lnTo>
                      <a:pt x="0" y="122707"/>
                    </a:lnTo>
                    <a:cubicBezTo>
                      <a:pt x="0" y="54938"/>
                      <a:pt x="54938" y="0"/>
                      <a:pt x="122707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727826" cy="2835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0"/>
              <a:ext cx="1503456" cy="1280224"/>
              <a:chOff x="0" y="0"/>
              <a:chExt cx="1462037" cy="1244955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462037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462037">
                    <a:moveTo>
                      <a:pt x="731019" y="0"/>
                    </a:moveTo>
                    <a:cubicBezTo>
                      <a:pt x="327288" y="0"/>
                      <a:pt x="0" y="278693"/>
                      <a:pt x="0" y="622477"/>
                    </a:cubicBezTo>
                    <a:cubicBezTo>
                      <a:pt x="0" y="966262"/>
                      <a:pt x="327288" y="1244955"/>
                      <a:pt x="731019" y="1244955"/>
                    </a:cubicBezTo>
                    <a:cubicBezTo>
                      <a:pt x="1134749" y="1244955"/>
                      <a:pt x="1462037" y="966262"/>
                      <a:pt x="1462037" y="622477"/>
                    </a:cubicBezTo>
                    <a:cubicBezTo>
                      <a:pt x="1462037" y="278693"/>
                      <a:pt x="1134749" y="0"/>
                      <a:pt x="7310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137066" y="59565"/>
                <a:ext cx="1187905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2</a:t>
                </a: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1503456" y="811619"/>
              <a:ext cx="2647941" cy="697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619"/>
                </a:lnSpc>
              </a:pPr>
              <a:r>
                <a:rPr lang="en-US" sz="2999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Grades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586385" y="717467"/>
            <a:ext cx="6710539" cy="3758361"/>
            <a:chOff x="0" y="0"/>
            <a:chExt cx="8947385" cy="5011149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667647" y="576775"/>
              <a:ext cx="8279739" cy="4434374"/>
              <a:chOff x="0" y="0"/>
              <a:chExt cx="1715487" cy="918762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15487" cy="918762"/>
              </a:xfrm>
              <a:custGeom>
                <a:avLst/>
                <a:gdLst/>
                <a:ahLst/>
                <a:cxnLst/>
                <a:rect r="r" b="b" t="t" l="l"/>
                <a:pathLst>
                  <a:path h="918762" w="1715487">
                    <a:moveTo>
                      <a:pt x="56103" y="0"/>
                    </a:moveTo>
                    <a:lnTo>
                      <a:pt x="1659384" y="0"/>
                    </a:lnTo>
                    <a:cubicBezTo>
                      <a:pt x="1690369" y="0"/>
                      <a:pt x="1715487" y="25118"/>
                      <a:pt x="1715487" y="56103"/>
                    </a:cubicBezTo>
                    <a:lnTo>
                      <a:pt x="1715487" y="862659"/>
                    </a:lnTo>
                    <a:cubicBezTo>
                      <a:pt x="1715487" y="893644"/>
                      <a:pt x="1690369" y="918762"/>
                      <a:pt x="1659384" y="918762"/>
                    </a:cubicBezTo>
                    <a:lnTo>
                      <a:pt x="56103" y="918762"/>
                    </a:lnTo>
                    <a:cubicBezTo>
                      <a:pt x="41223" y="918762"/>
                      <a:pt x="26953" y="912851"/>
                      <a:pt x="16432" y="902330"/>
                    </a:cubicBezTo>
                    <a:cubicBezTo>
                      <a:pt x="5911" y="891809"/>
                      <a:pt x="0" y="877539"/>
                      <a:pt x="0" y="862659"/>
                    </a:cubicBezTo>
                    <a:lnTo>
                      <a:pt x="0" y="56103"/>
                    </a:lnTo>
                    <a:cubicBezTo>
                      <a:pt x="0" y="25118"/>
                      <a:pt x="25118" y="0"/>
                      <a:pt x="56103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38100"/>
                <a:ext cx="1715487" cy="9568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6" id="46"/>
            <p:cNvSpPr txBox="true"/>
            <p:nvPr/>
          </p:nvSpPr>
          <p:spPr>
            <a:xfrm rot="0">
              <a:off x="1329063" y="869275"/>
              <a:ext cx="7316179" cy="3874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59"/>
                </a:lnSpc>
              </a:pPr>
              <a:r>
                <a:rPr lang="en-US" sz="2400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Aqui, o sólido restante vai para o fundo e a parte líquida já está sem 90% das impurezas. Esta água não pode ser bebida. Ela é lançada nos rios ou reaproveitada para limpar ruas, praças e regar jardins.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6</a:t>
                </a:r>
              </a:p>
            </p:txBody>
          </p:sp>
        </p:grpSp>
      </p:grpSp>
      <p:sp>
        <p:nvSpPr>
          <p:cNvPr name="TextBox 50" id="50"/>
          <p:cNvSpPr txBox="true"/>
          <p:nvPr/>
        </p:nvSpPr>
        <p:spPr>
          <a:xfrm rot="0">
            <a:off x="751883" y="9144000"/>
            <a:ext cx="2922273" cy="66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7"/>
              </a:lnSpc>
            </a:pPr>
            <a:r>
              <a:rPr lang="en-US" sz="3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GABARITO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DF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469893" y="1898748"/>
            <a:ext cx="1151249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4469468" y="2090570"/>
            <a:ext cx="0" cy="258510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1071760" y="620311"/>
            <a:ext cx="6340612" cy="2085064"/>
            <a:chOff x="0" y="0"/>
            <a:chExt cx="8454149" cy="278008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667647" y="381812"/>
              <a:ext cx="7786502" cy="2398274"/>
              <a:chOff x="0" y="0"/>
              <a:chExt cx="1613293" cy="49690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613293" cy="496901"/>
              </a:xfrm>
              <a:custGeom>
                <a:avLst/>
                <a:gdLst/>
                <a:ahLst/>
                <a:cxnLst/>
                <a:rect r="r" b="b" t="t" l="l"/>
                <a:pathLst>
                  <a:path h="496901" w="1613293">
                    <a:moveTo>
                      <a:pt x="59656" y="0"/>
                    </a:moveTo>
                    <a:lnTo>
                      <a:pt x="1553636" y="0"/>
                    </a:lnTo>
                    <a:cubicBezTo>
                      <a:pt x="1569458" y="0"/>
                      <a:pt x="1584632" y="6285"/>
                      <a:pt x="1595820" y="17473"/>
                    </a:cubicBezTo>
                    <a:cubicBezTo>
                      <a:pt x="1607007" y="28661"/>
                      <a:pt x="1613293" y="43835"/>
                      <a:pt x="1613293" y="59656"/>
                    </a:cubicBezTo>
                    <a:lnTo>
                      <a:pt x="1613293" y="437244"/>
                    </a:lnTo>
                    <a:cubicBezTo>
                      <a:pt x="1613293" y="453066"/>
                      <a:pt x="1607007" y="468240"/>
                      <a:pt x="1595820" y="479428"/>
                    </a:cubicBezTo>
                    <a:cubicBezTo>
                      <a:pt x="1584632" y="490615"/>
                      <a:pt x="1569458" y="496901"/>
                      <a:pt x="1553636" y="496901"/>
                    </a:cubicBezTo>
                    <a:lnTo>
                      <a:pt x="59656" y="496901"/>
                    </a:lnTo>
                    <a:cubicBezTo>
                      <a:pt x="43835" y="496901"/>
                      <a:pt x="28661" y="490615"/>
                      <a:pt x="17473" y="479428"/>
                    </a:cubicBezTo>
                    <a:cubicBezTo>
                      <a:pt x="6285" y="468240"/>
                      <a:pt x="0" y="453066"/>
                      <a:pt x="0" y="437244"/>
                    </a:cubicBezTo>
                    <a:lnTo>
                      <a:pt x="0" y="59656"/>
                    </a:lnTo>
                    <a:cubicBezTo>
                      <a:pt x="0" y="43835"/>
                      <a:pt x="6285" y="28661"/>
                      <a:pt x="17473" y="17473"/>
                    </a:cubicBezTo>
                    <a:cubicBezTo>
                      <a:pt x="28661" y="6285"/>
                      <a:pt x="43835" y="0"/>
                      <a:pt x="59656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613293" cy="5350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329063" y="702887"/>
              <a:ext cx="6822942" cy="1795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96"/>
                </a:lnSpc>
              </a:pPr>
              <a:r>
                <a:rPr lang="en-US" sz="2400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O esgoto é transportado para uma caixa que vai retirar a areia contida nele.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B</a:t>
                </a: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2176255" y="2909071"/>
            <a:ext cx="6710539" cy="4330216"/>
            <a:chOff x="0" y="0"/>
            <a:chExt cx="8947385" cy="577362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667647" y="576775"/>
              <a:ext cx="8279739" cy="5196847"/>
              <a:chOff x="0" y="0"/>
              <a:chExt cx="1715487" cy="107674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715487" cy="1076740"/>
              </a:xfrm>
              <a:custGeom>
                <a:avLst/>
                <a:gdLst/>
                <a:ahLst/>
                <a:cxnLst/>
                <a:rect r="r" b="b" t="t" l="l"/>
                <a:pathLst>
                  <a:path h="1076740" w="1715487">
                    <a:moveTo>
                      <a:pt x="56103" y="0"/>
                    </a:moveTo>
                    <a:lnTo>
                      <a:pt x="1659384" y="0"/>
                    </a:lnTo>
                    <a:cubicBezTo>
                      <a:pt x="1690369" y="0"/>
                      <a:pt x="1715487" y="25118"/>
                      <a:pt x="1715487" y="56103"/>
                    </a:cubicBezTo>
                    <a:lnTo>
                      <a:pt x="1715487" y="1020637"/>
                    </a:lnTo>
                    <a:cubicBezTo>
                      <a:pt x="1715487" y="1051621"/>
                      <a:pt x="1690369" y="1076740"/>
                      <a:pt x="1659384" y="1076740"/>
                    </a:cubicBezTo>
                    <a:lnTo>
                      <a:pt x="56103" y="1076740"/>
                    </a:lnTo>
                    <a:cubicBezTo>
                      <a:pt x="25118" y="1076740"/>
                      <a:pt x="0" y="1051621"/>
                      <a:pt x="0" y="1020637"/>
                    </a:cubicBezTo>
                    <a:lnTo>
                      <a:pt x="0" y="56103"/>
                    </a:lnTo>
                    <a:cubicBezTo>
                      <a:pt x="0" y="25118"/>
                      <a:pt x="25118" y="0"/>
                      <a:pt x="56103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715487" cy="11148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329063" y="869275"/>
              <a:ext cx="7316179" cy="4535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59"/>
                </a:lnSpc>
              </a:pPr>
              <a:r>
                <a:rPr lang="en-US" sz="2400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A introdução de ar facilita a multiplicação dos microrganismos presentes, que se alimentam do material orgânico. Esse processo resulta na formação de lodo e na redução da carga poluidora do esgoto.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A</a:t>
                </a: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1028700" y="995172"/>
            <a:ext cx="4882386" cy="1335343"/>
            <a:chOff x="0" y="0"/>
            <a:chExt cx="6509848" cy="1780457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638570" y="595977"/>
              <a:ext cx="5871277" cy="1184481"/>
              <a:chOff x="0" y="0"/>
              <a:chExt cx="1216475" cy="245414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216475" cy="245414"/>
              </a:xfrm>
              <a:custGeom>
                <a:avLst/>
                <a:gdLst/>
                <a:ahLst/>
                <a:cxnLst/>
                <a:rect r="r" b="b" t="t" l="l"/>
                <a:pathLst>
                  <a:path h="245414" w="1216475">
                    <a:moveTo>
                      <a:pt x="79117" y="0"/>
                    </a:moveTo>
                    <a:lnTo>
                      <a:pt x="1137359" y="0"/>
                    </a:lnTo>
                    <a:cubicBezTo>
                      <a:pt x="1158342" y="0"/>
                      <a:pt x="1178465" y="8335"/>
                      <a:pt x="1193303" y="23173"/>
                    </a:cubicBezTo>
                    <a:cubicBezTo>
                      <a:pt x="1208140" y="38010"/>
                      <a:pt x="1216475" y="58134"/>
                      <a:pt x="1216475" y="79117"/>
                    </a:cubicBezTo>
                    <a:lnTo>
                      <a:pt x="1216475" y="166297"/>
                    </a:lnTo>
                    <a:cubicBezTo>
                      <a:pt x="1216475" y="209992"/>
                      <a:pt x="1181054" y="245414"/>
                      <a:pt x="1137359" y="245414"/>
                    </a:cubicBezTo>
                    <a:lnTo>
                      <a:pt x="79117" y="245414"/>
                    </a:lnTo>
                    <a:cubicBezTo>
                      <a:pt x="35422" y="245414"/>
                      <a:pt x="0" y="209992"/>
                      <a:pt x="0" y="166297"/>
                    </a:cubicBezTo>
                    <a:lnTo>
                      <a:pt x="0" y="79117"/>
                    </a:lnTo>
                    <a:cubicBezTo>
                      <a:pt x="0" y="35422"/>
                      <a:pt x="35422" y="0"/>
                      <a:pt x="79117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216475" cy="2835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0"/>
              <a:ext cx="1503456" cy="1280224"/>
              <a:chOff x="0" y="0"/>
              <a:chExt cx="1462037" cy="124495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462037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462037">
                    <a:moveTo>
                      <a:pt x="731019" y="0"/>
                    </a:moveTo>
                    <a:cubicBezTo>
                      <a:pt x="327288" y="0"/>
                      <a:pt x="0" y="278693"/>
                      <a:pt x="0" y="622477"/>
                    </a:cubicBezTo>
                    <a:cubicBezTo>
                      <a:pt x="0" y="966262"/>
                      <a:pt x="327288" y="1244955"/>
                      <a:pt x="731019" y="1244955"/>
                    </a:cubicBezTo>
                    <a:cubicBezTo>
                      <a:pt x="1134749" y="1244955"/>
                      <a:pt x="1462037" y="966262"/>
                      <a:pt x="1462037" y="622477"/>
                    </a:cubicBezTo>
                    <a:cubicBezTo>
                      <a:pt x="1462037" y="278693"/>
                      <a:pt x="1134749" y="0"/>
                      <a:pt x="7310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137066" y="59565"/>
                <a:ext cx="1187905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F</a:t>
                </a: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1503456" y="811619"/>
              <a:ext cx="4652829" cy="697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619"/>
                </a:lnSpc>
              </a:pPr>
              <a:r>
                <a:rPr lang="en-US" sz="2999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Coleta do Esgoto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 flipV="true">
            <a:off x="8886794" y="5074179"/>
            <a:ext cx="558267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11679636" y="3953552"/>
            <a:ext cx="5579664" cy="1444251"/>
            <a:chOff x="0" y="0"/>
            <a:chExt cx="7439553" cy="1925667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667647" y="576775"/>
              <a:ext cx="6217957" cy="1348893"/>
              <a:chOff x="0" y="0"/>
              <a:chExt cx="1288304" cy="279478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288304" cy="279478"/>
              </a:xfrm>
              <a:custGeom>
                <a:avLst/>
                <a:gdLst/>
                <a:ahLst/>
                <a:cxnLst/>
                <a:rect r="r" b="b" t="t" l="l"/>
                <a:pathLst>
                  <a:path h="279478" w="1288304">
                    <a:moveTo>
                      <a:pt x="74705" y="0"/>
                    </a:moveTo>
                    <a:lnTo>
                      <a:pt x="1213599" y="0"/>
                    </a:lnTo>
                    <a:cubicBezTo>
                      <a:pt x="1233412" y="0"/>
                      <a:pt x="1252414" y="7871"/>
                      <a:pt x="1266424" y="21881"/>
                    </a:cubicBezTo>
                    <a:cubicBezTo>
                      <a:pt x="1280434" y="35891"/>
                      <a:pt x="1288304" y="54892"/>
                      <a:pt x="1288304" y="74705"/>
                    </a:cubicBezTo>
                    <a:lnTo>
                      <a:pt x="1288304" y="204773"/>
                    </a:lnTo>
                    <a:cubicBezTo>
                      <a:pt x="1288304" y="224586"/>
                      <a:pt x="1280434" y="243588"/>
                      <a:pt x="1266424" y="257598"/>
                    </a:cubicBezTo>
                    <a:cubicBezTo>
                      <a:pt x="1252414" y="271608"/>
                      <a:pt x="1233412" y="279478"/>
                      <a:pt x="1213599" y="279478"/>
                    </a:cubicBezTo>
                    <a:lnTo>
                      <a:pt x="74705" y="279478"/>
                    </a:lnTo>
                    <a:cubicBezTo>
                      <a:pt x="54892" y="279478"/>
                      <a:pt x="35891" y="271608"/>
                      <a:pt x="21881" y="257598"/>
                    </a:cubicBezTo>
                    <a:cubicBezTo>
                      <a:pt x="7871" y="243588"/>
                      <a:pt x="0" y="224586"/>
                      <a:pt x="0" y="204773"/>
                    </a:cubicBezTo>
                    <a:lnTo>
                      <a:pt x="0" y="74705"/>
                    </a:lnTo>
                    <a:cubicBezTo>
                      <a:pt x="0" y="54892"/>
                      <a:pt x="7871" y="35891"/>
                      <a:pt x="21881" y="21881"/>
                    </a:cubicBezTo>
                    <a:cubicBezTo>
                      <a:pt x="35891" y="7871"/>
                      <a:pt x="54892" y="0"/>
                      <a:pt x="74705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38100"/>
                <a:ext cx="1288304" cy="3175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1329063" y="869275"/>
              <a:ext cx="6110490" cy="697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619"/>
                </a:lnSpc>
              </a:pPr>
              <a:r>
                <a:rPr lang="en-US" sz="2999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Decantador Primário</a:t>
              </a:r>
            </a:p>
          </p:txBody>
        </p:sp>
        <p:grpSp>
          <p:nvGrpSpPr>
            <p:cNvPr name="Group 34" id="34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D</a:t>
                </a:r>
              </a:p>
            </p:txBody>
          </p:sp>
        </p:grpSp>
      </p:grpSp>
      <p:grpSp>
        <p:nvGrpSpPr>
          <p:cNvPr name="Group 37" id="37"/>
          <p:cNvGrpSpPr/>
          <p:nvPr/>
        </p:nvGrpSpPr>
        <p:grpSpPr>
          <a:xfrm rot="0">
            <a:off x="6686780" y="995172"/>
            <a:ext cx="3113548" cy="1335343"/>
            <a:chOff x="0" y="0"/>
            <a:chExt cx="4151398" cy="1780457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638570" y="595977"/>
              <a:ext cx="3512827" cy="1184481"/>
              <a:chOff x="0" y="0"/>
              <a:chExt cx="727826" cy="245414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727826" cy="245414"/>
              </a:xfrm>
              <a:custGeom>
                <a:avLst/>
                <a:gdLst/>
                <a:ahLst/>
                <a:cxnLst/>
                <a:rect r="r" b="b" t="t" l="l"/>
                <a:pathLst>
                  <a:path h="245414" w="727826">
                    <a:moveTo>
                      <a:pt x="122707" y="0"/>
                    </a:moveTo>
                    <a:lnTo>
                      <a:pt x="605119" y="0"/>
                    </a:lnTo>
                    <a:cubicBezTo>
                      <a:pt x="672888" y="0"/>
                      <a:pt x="727826" y="54938"/>
                      <a:pt x="727826" y="122707"/>
                    </a:cubicBezTo>
                    <a:lnTo>
                      <a:pt x="727826" y="122707"/>
                    </a:lnTo>
                    <a:cubicBezTo>
                      <a:pt x="727826" y="190476"/>
                      <a:pt x="672888" y="245414"/>
                      <a:pt x="605119" y="245414"/>
                    </a:cubicBezTo>
                    <a:lnTo>
                      <a:pt x="122707" y="245414"/>
                    </a:lnTo>
                    <a:cubicBezTo>
                      <a:pt x="54938" y="245414"/>
                      <a:pt x="0" y="190476"/>
                      <a:pt x="0" y="122707"/>
                    </a:cubicBezTo>
                    <a:lnTo>
                      <a:pt x="0" y="122707"/>
                    </a:lnTo>
                    <a:cubicBezTo>
                      <a:pt x="0" y="54938"/>
                      <a:pt x="54938" y="0"/>
                      <a:pt x="122707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38100"/>
                <a:ext cx="727826" cy="2835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0"/>
              <a:ext cx="1503456" cy="1280224"/>
              <a:chOff x="0" y="0"/>
              <a:chExt cx="1462037" cy="124495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462037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462037">
                    <a:moveTo>
                      <a:pt x="731019" y="0"/>
                    </a:moveTo>
                    <a:cubicBezTo>
                      <a:pt x="327288" y="0"/>
                      <a:pt x="0" y="278693"/>
                      <a:pt x="0" y="622477"/>
                    </a:cubicBezTo>
                    <a:cubicBezTo>
                      <a:pt x="0" y="966262"/>
                      <a:pt x="327288" y="1244955"/>
                      <a:pt x="731019" y="1244955"/>
                    </a:cubicBezTo>
                    <a:cubicBezTo>
                      <a:pt x="1134749" y="1244955"/>
                      <a:pt x="1462037" y="966262"/>
                      <a:pt x="1462037" y="622477"/>
                    </a:cubicBezTo>
                    <a:cubicBezTo>
                      <a:pt x="1462037" y="278693"/>
                      <a:pt x="1134749" y="0"/>
                      <a:pt x="7310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137066" y="59565"/>
                <a:ext cx="1187905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C</a:t>
                </a:r>
              </a:p>
            </p:txBody>
          </p:sp>
        </p:grpSp>
        <p:sp>
          <p:nvSpPr>
            <p:cNvPr name="TextBox 44" id="44"/>
            <p:cNvSpPr txBox="true"/>
            <p:nvPr/>
          </p:nvSpPr>
          <p:spPr>
            <a:xfrm rot="0">
              <a:off x="1503456" y="811619"/>
              <a:ext cx="2647941" cy="697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619"/>
                </a:lnSpc>
              </a:pPr>
              <a:r>
                <a:rPr lang="en-US" sz="2999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Grades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5512475" y="7239287"/>
            <a:ext cx="7175526" cy="1246660"/>
            <a:chOff x="0" y="0"/>
            <a:chExt cx="9567369" cy="1662213"/>
          </a:xfrm>
        </p:grpSpPr>
        <p:sp>
          <p:nvSpPr>
            <p:cNvPr name="AutoShape 46" id="46"/>
            <p:cNvSpPr/>
            <p:nvPr/>
          </p:nvSpPr>
          <p:spPr>
            <a:xfrm>
              <a:off x="25400" y="0"/>
              <a:ext cx="0" cy="1636813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 flipH="true">
              <a:off x="25400" y="1636813"/>
              <a:ext cx="9541969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10255111" y="5803995"/>
            <a:ext cx="6710539" cy="3758361"/>
            <a:chOff x="0" y="0"/>
            <a:chExt cx="8947385" cy="5011149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667647" y="576775"/>
              <a:ext cx="8279739" cy="4434374"/>
              <a:chOff x="0" y="0"/>
              <a:chExt cx="1715487" cy="918762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15487" cy="918762"/>
              </a:xfrm>
              <a:custGeom>
                <a:avLst/>
                <a:gdLst/>
                <a:ahLst/>
                <a:cxnLst/>
                <a:rect r="r" b="b" t="t" l="l"/>
                <a:pathLst>
                  <a:path h="918762" w="1715487">
                    <a:moveTo>
                      <a:pt x="56103" y="0"/>
                    </a:moveTo>
                    <a:lnTo>
                      <a:pt x="1659384" y="0"/>
                    </a:lnTo>
                    <a:cubicBezTo>
                      <a:pt x="1690369" y="0"/>
                      <a:pt x="1715487" y="25118"/>
                      <a:pt x="1715487" y="56103"/>
                    </a:cubicBezTo>
                    <a:lnTo>
                      <a:pt x="1715487" y="862659"/>
                    </a:lnTo>
                    <a:cubicBezTo>
                      <a:pt x="1715487" y="893644"/>
                      <a:pt x="1690369" y="918762"/>
                      <a:pt x="1659384" y="918762"/>
                    </a:cubicBezTo>
                    <a:lnTo>
                      <a:pt x="56103" y="918762"/>
                    </a:lnTo>
                    <a:cubicBezTo>
                      <a:pt x="41223" y="918762"/>
                      <a:pt x="26953" y="912851"/>
                      <a:pt x="16432" y="902330"/>
                    </a:cubicBezTo>
                    <a:cubicBezTo>
                      <a:pt x="5911" y="891809"/>
                      <a:pt x="0" y="877539"/>
                      <a:pt x="0" y="862659"/>
                    </a:cubicBezTo>
                    <a:lnTo>
                      <a:pt x="0" y="56103"/>
                    </a:lnTo>
                    <a:cubicBezTo>
                      <a:pt x="0" y="25118"/>
                      <a:pt x="25118" y="0"/>
                      <a:pt x="56103" y="0"/>
                    </a:cubicBezTo>
                    <a:close/>
                  </a:path>
                </a:pathLst>
              </a:custGeom>
              <a:solidFill>
                <a:srgbClr val="D7F1FF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38100"/>
                <a:ext cx="1715487" cy="9568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2" id="52"/>
            <p:cNvSpPr txBox="true"/>
            <p:nvPr/>
          </p:nvSpPr>
          <p:spPr>
            <a:xfrm rot="0">
              <a:off x="1329063" y="869275"/>
              <a:ext cx="7316179" cy="3874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59"/>
                </a:lnSpc>
              </a:pPr>
              <a:r>
                <a:rPr lang="en-US" sz="2400" b="true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Aqui, o sólido restante vai para o fundo e a parte líquida já está sem 90% das impurezas. Esta água não pode ser bebida. Ela é lançada nos rios ou reaproveitada para limpar ruas, praças e regar jardins.</a:t>
              </a:r>
            </a:p>
          </p:txBody>
        </p:sp>
        <p:grpSp>
          <p:nvGrpSpPr>
            <p:cNvPr name="Group 53" id="53"/>
            <p:cNvGrpSpPr/>
            <p:nvPr/>
          </p:nvGrpSpPr>
          <p:grpSpPr>
            <a:xfrm rot="0">
              <a:off x="0" y="0"/>
              <a:ext cx="1329063" cy="1280224"/>
              <a:chOff x="0" y="0"/>
              <a:chExt cx="1292448" cy="1244955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292448" cy="1244955"/>
              </a:xfrm>
              <a:custGeom>
                <a:avLst/>
                <a:gdLst/>
                <a:ahLst/>
                <a:cxnLst/>
                <a:rect r="r" b="b" t="t" l="l"/>
                <a:pathLst>
                  <a:path h="1244955" w="1292448">
                    <a:moveTo>
                      <a:pt x="646224" y="0"/>
                    </a:moveTo>
                    <a:cubicBezTo>
                      <a:pt x="289324" y="0"/>
                      <a:pt x="0" y="278693"/>
                      <a:pt x="0" y="622477"/>
                    </a:cubicBezTo>
                    <a:cubicBezTo>
                      <a:pt x="0" y="966262"/>
                      <a:pt x="289324" y="1244955"/>
                      <a:pt x="646224" y="1244955"/>
                    </a:cubicBezTo>
                    <a:cubicBezTo>
                      <a:pt x="1003124" y="1244955"/>
                      <a:pt x="1292448" y="966262"/>
                      <a:pt x="1292448" y="622477"/>
                    </a:cubicBezTo>
                    <a:cubicBezTo>
                      <a:pt x="1292448" y="278693"/>
                      <a:pt x="1003124" y="0"/>
                      <a:pt x="646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A9AB0"/>
                </a:solidFill>
                <a:prstDash val="solid"/>
                <a:miter/>
              </a:ln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121167" y="59565"/>
                <a:ext cx="1050114" cy="106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E</a:t>
                </a:r>
              </a:p>
            </p:txBody>
          </p:sp>
        </p:grpSp>
      </p:grpSp>
      <p:sp>
        <p:nvSpPr>
          <p:cNvPr name="TextBox 56" id="56"/>
          <p:cNvSpPr txBox="true"/>
          <p:nvPr/>
        </p:nvSpPr>
        <p:spPr>
          <a:xfrm rot="0">
            <a:off x="904283" y="9170751"/>
            <a:ext cx="2922273" cy="66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7"/>
              </a:lnSpc>
            </a:pPr>
            <a:r>
              <a:rPr lang="en-US" sz="3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GABARITO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306065" y="7108738"/>
            <a:ext cx="2181424" cy="2203458"/>
          </a:xfrm>
          <a:custGeom>
            <a:avLst/>
            <a:gdLst/>
            <a:ahLst/>
            <a:cxnLst/>
            <a:rect r="r" b="b" t="t" l="l"/>
            <a:pathLst>
              <a:path h="2203458" w="2181424">
                <a:moveTo>
                  <a:pt x="0" y="2203458"/>
                </a:moveTo>
                <a:lnTo>
                  <a:pt x="2181424" y="2203458"/>
                </a:lnTo>
                <a:lnTo>
                  <a:pt x="2181424" y="0"/>
                </a:lnTo>
                <a:lnTo>
                  <a:pt x="0" y="0"/>
                </a:lnTo>
                <a:lnTo>
                  <a:pt x="0" y="220345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72675" y="6020892"/>
            <a:ext cx="4295502" cy="279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6500" b="true">
                <a:solidFill>
                  <a:srgbClr val="134B70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PARA REFLETIR</a:t>
            </a:r>
          </a:p>
          <a:p>
            <a:pPr algn="l">
              <a:lnSpc>
                <a:spcPts val="728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5639972" y="-285316"/>
            <a:ext cx="2940794" cy="2970499"/>
          </a:xfrm>
          <a:custGeom>
            <a:avLst/>
            <a:gdLst/>
            <a:ahLst/>
            <a:cxnLst/>
            <a:rect r="r" b="b" t="t" l="l"/>
            <a:pathLst>
              <a:path h="2970499" w="2940794">
                <a:moveTo>
                  <a:pt x="2940794" y="0"/>
                </a:moveTo>
                <a:lnTo>
                  <a:pt x="0" y="0"/>
                </a:lnTo>
                <a:lnTo>
                  <a:pt x="0" y="2970498"/>
                </a:lnTo>
                <a:lnTo>
                  <a:pt x="2940794" y="2970498"/>
                </a:lnTo>
                <a:lnTo>
                  <a:pt x="29407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72675" y="1392690"/>
            <a:ext cx="14942649" cy="3826220"/>
            <a:chOff x="0" y="0"/>
            <a:chExt cx="2315007" cy="592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15007" cy="592782"/>
            </a:xfrm>
            <a:custGeom>
              <a:avLst/>
              <a:gdLst/>
              <a:ahLst/>
              <a:cxnLst/>
              <a:rect r="r" b="b" t="t" l="l"/>
              <a:pathLst>
                <a:path h="592782" w="2315007">
                  <a:moveTo>
                    <a:pt x="23315" y="0"/>
                  </a:moveTo>
                  <a:lnTo>
                    <a:pt x="2291692" y="0"/>
                  </a:lnTo>
                  <a:cubicBezTo>
                    <a:pt x="2297876" y="0"/>
                    <a:pt x="2303806" y="2456"/>
                    <a:pt x="2308178" y="6829"/>
                  </a:cubicBezTo>
                  <a:cubicBezTo>
                    <a:pt x="2312551" y="11201"/>
                    <a:pt x="2315007" y="17131"/>
                    <a:pt x="2315007" y="23315"/>
                  </a:cubicBezTo>
                  <a:lnTo>
                    <a:pt x="2315007" y="569467"/>
                  </a:lnTo>
                  <a:cubicBezTo>
                    <a:pt x="2315007" y="582343"/>
                    <a:pt x="2304569" y="592782"/>
                    <a:pt x="2291692" y="592782"/>
                  </a:cubicBezTo>
                  <a:lnTo>
                    <a:pt x="23315" y="592782"/>
                  </a:lnTo>
                  <a:cubicBezTo>
                    <a:pt x="10438" y="592782"/>
                    <a:pt x="0" y="582343"/>
                    <a:pt x="0" y="569467"/>
                  </a:cubicBezTo>
                  <a:lnTo>
                    <a:pt x="0" y="23315"/>
                  </a:lnTo>
                  <a:cubicBezTo>
                    <a:pt x="0" y="10438"/>
                    <a:pt x="10438" y="0"/>
                    <a:pt x="23315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86423" r="0" b="-32763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879123" y="5538351"/>
            <a:ext cx="8736202" cy="3026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4125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O que aconteceria se não tratássemos a água ou o esgoto?</a:t>
            </a:r>
          </a:p>
          <a:p>
            <a:pPr algn="just">
              <a:lnSpc>
                <a:spcPts val="4125"/>
              </a:lnSpc>
            </a:pPr>
          </a:p>
          <a:p>
            <a:pPr algn="just" marL="539753" indent="-269876" lvl="1">
              <a:lnSpc>
                <a:spcPts val="4125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Como podemos evitar o desperdício de uma água que passou por tantos processos?</a:t>
            </a:r>
          </a:p>
          <a:p>
            <a:pPr algn="just">
              <a:lnSpc>
                <a:spcPts val="3234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-508749" y="8966891"/>
            <a:ext cx="19453580" cy="1687329"/>
            <a:chOff x="0" y="0"/>
            <a:chExt cx="5123577" cy="4443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23576" cy="444399"/>
            </a:xfrm>
            <a:custGeom>
              <a:avLst/>
              <a:gdLst/>
              <a:ahLst/>
              <a:cxnLst/>
              <a:rect r="r" b="b" t="t" l="l"/>
              <a:pathLst>
                <a:path h="444399" w="5123576">
                  <a:moveTo>
                    <a:pt x="11939" y="0"/>
                  </a:moveTo>
                  <a:lnTo>
                    <a:pt x="5111637" y="0"/>
                  </a:lnTo>
                  <a:cubicBezTo>
                    <a:pt x="5114804" y="0"/>
                    <a:pt x="5117841" y="1258"/>
                    <a:pt x="5120080" y="3497"/>
                  </a:cubicBezTo>
                  <a:cubicBezTo>
                    <a:pt x="5122319" y="5736"/>
                    <a:pt x="5123576" y="8773"/>
                    <a:pt x="5123576" y="11939"/>
                  </a:cubicBezTo>
                  <a:lnTo>
                    <a:pt x="5123576" y="432460"/>
                  </a:lnTo>
                  <a:cubicBezTo>
                    <a:pt x="5123576" y="435627"/>
                    <a:pt x="5122319" y="438663"/>
                    <a:pt x="5120080" y="440902"/>
                  </a:cubicBezTo>
                  <a:cubicBezTo>
                    <a:pt x="5117841" y="443141"/>
                    <a:pt x="5114804" y="444399"/>
                    <a:pt x="5111637" y="444399"/>
                  </a:cubicBezTo>
                  <a:lnTo>
                    <a:pt x="11939" y="444399"/>
                  </a:lnTo>
                  <a:cubicBezTo>
                    <a:pt x="8773" y="444399"/>
                    <a:pt x="5736" y="443141"/>
                    <a:pt x="3497" y="440902"/>
                  </a:cubicBezTo>
                  <a:cubicBezTo>
                    <a:pt x="1258" y="438663"/>
                    <a:pt x="0" y="435627"/>
                    <a:pt x="0" y="432460"/>
                  </a:cubicBezTo>
                  <a:lnTo>
                    <a:pt x="0" y="11939"/>
                  </a:lnTo>
                  <a:cubicBezTo>
                    <a:pt x="0" y="8773"/>
                    <a:pt x="1258" y="5736"/>
                    <a:pt x="3497" y="3497"/>
                  </a:cubicBezTo>
                  <a:cubicBezTo>
                    <a:pt x="5736" y="1258"/>
                    <a:pt x="8773" y="0"/>
                    <a:pt x="11939" y="0"/>
                  </a:cubicBezTo>
                  <a:close/>
                </a:path>
              </a:pathLst>
            </a:custGeom>
            <a:solidFill>
              <a:srgbClr val="9DDC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123577" cy="482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44803" y="3696150"/>
            <a:ext cx="10574442" cy="229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b="true" sz="8000">
                <a:solidFill>
                  <a:srgbClr val="134B70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ATÉ A PRÓXIMA AULA!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14919318" y="5143500"/>
            <a:ext cx="3541387" cy="3577159"/>
          </a:xfrm>
          <a:custGeom>
            <a:avLst/>
            <a:gdLst/>
            <a:ahLst/>
            <a:cxnLst/>
            <a:rect r="r" b="b" t="t" l="l"/>
            <a:pathLst>
              <a:path h="3577159" w="3541387">
                <a:moveTo>
                  <a:pt x="3541387" y="3577159"/>
                </a:moveTo>
                <a:lnTo>
                  <a:pt x="0" y="3577159"/>
                </a:lnTo>
                <a:lnTo>
                  <a:pt x="0" y="0"/>
                </a:lnTo>
                <a:lnTo>
                  <a:pt x="3541387" y="0"/>
                </a:lnTo>
                <a:lnTo>
                  <a:pt x="3541387" y="357715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10800000">
            <a:off x="-1670771" y="603807"/>
            <a:ext cx="3639349" cy="2597585"/>
          </a:xfrm>
          <a:custGeom>
            <a:avLst/>
            <a:gdLst/>
            <a:ahLst/>
            <a:cxnLst/>
            <a:rect r="r" b="b" t="t" l="l"/>
            <a:pathLst>
              <a:path h="2597585" w="3639349">
                <a:moveTo>
                  <a:pt x="3639349" y="2597586"/>
                </a:moveTo>
                <a:lnTo>
                  <a:pt x="0" y="2597586"/>
                </a:lnTo>
                <a:lnTo>
                  <a:pt x="0" y="0"/>
                </a:lnTo>
                <a:lnTo>
                  <a:pt x="3639349" y="0"/>
                </a:lnTo>
                <a:lnTo>
                  <a:pt x="3639349" y="259758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508749" y="8471442"/>
            <a:ext cx="19453580" cy="2182778"/>
            <a:chOff x="0" y="0"/>
            <a:chExt cx="5123577" cy="574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23576" cy="574888"/>
            </a:xfrm>
            <a:custGeom>
              <a:avLst/>
              <a:gdLst/>
              <a:ahLst/>
              <a:cxnLst/>
              <a:rect r="r" b="b" t="t" l="l"/>
              <a:pathLst>
                <a:path h="574888" w="5123576">
                  <a:moveTo>
                    <a:pt x="11939" y="0"/>
                  </a:moveTo>
                  <a:lnTo>
                    <a:pt x="5111637" y="0"/>
                  </a:lnTo>
                  <a:cubicBezTo>
                    <a:pt x="5114804" y="0"/>
                    <a:pt x="5117841" y="1258"/>
                    <a:pt x="5120080" y="3497"/>
                  </a:cubicBezTo>
                  <a:cubicBezTo>
                    <a:pt x="5122319" y="5736"/>
                    <a:pt x="5123576" y="8773"/>
                    <a:pt x="5123576" y="11939"/>
                  </a:cubicBezTo>
                  <a:lnTo>
                    <a:pt x="5123576" y="562949"/>
                  </a:lnTo>
                  <a:cubicBezTo>
                    <a:pt x="5123576" y="566115"/>
                    <a:pt x="5122319" y="569152"/>
                    <a:pt x="5120080" y="571391"/>
                  </a:cubicBezTo>
                  <a:cubicBezTo>
                    <a:pt x="5117841" y="573630"/>
                    <a:pt x="5114804" y="574888"/>
                    <a:pt x="5111637" y="574888"/>
                  </a:cubicBezTo>
                  <a:lnTo>
                    <a:pt x="11939" y="574888"/>
                  </a:lnTo>
                  <a:cubicBezTo>
                    <a:pt x="8773" y="574888"/>
                    <a:pt x="5736" y="573630"/>
                    <a:pt x="3497" y="571391"/>
                  </a:cubicBezTo>
                  <a:cubicBezTo>
                    <a:pt x="1258" y="569152"/>
                    <a:pt x="0" y="566115"/>
                    <a:pt x="0" y="562949"/>
                  </a:cubicBezTo>
                  <a:lnTo>
                    <a:pt x="0" y="11939"/>
                  </a:lnTo>
                  <a:cubicBezTo>
                    <a:pt x="0" y="8773"/>
                    <a:pt x="1258" y="5736"/>
                    <a:pt x="3497" y="3497"/>
                  </a:cubicBezTo>
                  <a:cubicBezTo>
                    <a:pt x="5736" y="1258"/>
                    <a:pt x="8773" y="0"/>
                    <a:pt x="11939" y="0"/>
                  </a:cubicBezTo>
                  <a:close/>
                </a:path>
              </a:pathLst>
            </a:custGeom>
            <a:solidFill>
              <a:srgbClr val="9DDC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23577" cy="612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44803" y="6932079"/>
            <a:ext cx="3264056" cy="322326"/>
          </a:xfrm>
          <a:custGeom>
            <a:avLst/>
            <a:gdLst/>
            <a:ahLst/>
            <a:cxnLst/>
            <a:rect r="r" b="b" t="t" l="l"/>
            <a:pathLst>
              <a:path h="322326" w="3264056">
                <a:moveTo>
                  <a:pt x="0" y="0"/>
                </a:moveTo>
                <a:lnTo>
                  <a:pt x="3264057" y="0"/>
                </a:lnTo>
                <a:lnTo>
                  <a:pt x="3264057" y="322326"/>
                </a:lnTo>
                <a:lnTo>
                  <a:pt x="0" y="322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DF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13631624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5"/>
              </a:lnSpc>
            </a:pPr>
            <a:r>
              <a:rPr lang="en-US" sz="6500">
                <a:solidFill>
                  <a:srgbClr val="323232"/>
                </a:solidFill>
                <a:latin typeface="Poppins Bold"/>
                <a:ea typeface="Poppins Bold"/>
                <a:cs typeface="Poppins Bold"/>
                <a:sym typeface="Poppins Bold"/>
              </a:rPr>
              <a:t>Referências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99201" y="2568162"/>
            <a:ext cx="15889598" cy="629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46"/>
              </a:lnSpc>
            </a:pPr>
            <a:r>
              <a:rPr lang="en-US" sz="2175">
                <a:solidFill>
                  <a:srgbClr val="323232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COMPANHIA DE SANEAMENTO BÁSICO DO ESTADO DE SÃO PAULO – SABESP. O processo de tratamento de esgotos. Disponível em: &lt;</a:t>
            </a:r>
            <a:r>
              <a:rPr lang="en-US" sz="2175">
                <a:solidFill>
                  <a:srgbClr val="323232"/>
                </a:solidFill>
                <a:latin typeface="Poppins Light"/>
                <a:ea typeface="Poppins Light"/>
                <a:cs typeface="Poppins Light"/>
                <a:sym typeface="Poppins Light"/>
              </a:rPr>
              <a:t>https://www.sabesp.com.br/o-que-fazemos/solucoes-para-esgotos/tratamento-esgotos/o-processo-tratamento&gt; . </a:t>
            </a:r>
          </a:p>
          <a:p>
            <a:pPr algn="just">
              <a:lnSpc>
                <a:spcPts val="3046"/>
              </a:lnSpc>
            </a:pPr>
          </a:p>
          <a:p>
            <a:pPr algn="just">
              <a:lnSpc>
                <a:spcPts val="3046"/>
              </a:lnSpc>
            </a:pPr>
            <a:r>
              <a:rPr lang="en-US" sz="2175">
                <a:solidFill>
                  <a:srgbClr val="323232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COMPANHIA DE SANEAMENTO BÁSICO DO ESTADO DE SÃO PAULO – SABESP. O processo de tratamento de água. Disponível em: &lt;https://www.sabesp.com.br/o-que-fazemos/solucoes-para-esgotos/tratamento-esgotos/o-processo-tratamento&gt; . </a:t>
            </a:r>
          </a:p>
          <a:p>
            <a:pPr algn="just">
              <a:lnSpc>
                <a:spcPts val="3046"/>
              </a:lnSpc>
            </a:pPr>
          </a:p>
          <a:p>
            <a:pPr algn="just">
              <a:lnSpc>
                <a:spcPts val="3046"/>
              </a:lnSpc>
            </a:pPr>
            <a:r>
              <a:rPr lang="en-US" sz="2175">
                <a:solidFill>
                  <a:srgbClr val="323232"/>
                </a:solidFill>
                <a:latin typeface="Poppins Light"/>
                <a:ea typeface="Poppins Light"/>
                <a:cs typeface="Poppins Light"/>
                <a:sym typeface="Poppins Light"/>
              </a:rPr>
              <a:t>MEC. CONSUMO SUSTENTÁVEL: Manual de Educação. Brasília: Consumers International ; Ministério do Meio Ambiente ; Ministério da Educação (MEC). Instituto Brasileiro de Defesa do Consumidor (IDEC), 2005. 160 p. Disponível em: &lt;https://portal.mec.gov.br/dmdocuments/publicacao8.pdf&gt;.</a:t>
            </a:r>
          </a:p>
          <a:p>
            <a:pPr algn="just">
              <a:lnSpc>
                <a:spcPts val="3046"/>
              </a:lnSpc>
            </a:pPr>
          </a:p>
          <a:p>
            <a:pPr algn="just">
              <a:lnSpc>
                <a:spcPts val="3046"/>
              </a:lnSpc>
            </a:pPr>
            <a:r>
              <a:rPr lang="en-US" sz="2175">
                <a:solidFill>
                  <a:srgbClr val="323232"/>
                </a:solidFill>
                <a:latin typeface="Poppins Light"/>
                <a:ea typeface="Poppins Light"/>
                <a:cs typeface="Poppins Light"/>
                <a:sym typeface="Poppins Light"/>
              </a:rPr>
              <a:t>SECRETARIA NACIONAL DE SANEAMENTO. Sistema Nacional de Informações sobre Saneamento (SNIS): indicadores de abastecimento de água e saneamento. Portal Gov.br, 2023. Disponível em: &lt;https://www.gov.br/cidades/pt-br/acesso-a-informacao/acoes-e-programas/saneamento/snis/painel &gt;.</a:t>
            </a:r>
          </a:p>
          <a:p>
            <a:pPr algn="just">
              <a:lnSpc>
                <a:spcPts val="486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0817" y="9443336"/>
            <a:ext cx="19453580" cy="1687329"/>
            <a:chOff x="0" y="0"/>
            <a:chExt cx="5123577" cy="4443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3576" cy="444399"/>
            </a:xfrm>
            <a:custGeom>
              <a:avLst/>
              <a:gdLst/>
              <a:ahLst/>
              <a:cxnLst/>
              <a:rect r="r" b="b" t="t" l="l"/>
              <a:pathLst>
                <a:path h="444399" w="5123576">
                  <a:moveTo>
                    <a:pt x="11939" y="0"/>
                  </a:moveTo>
                  <a:lnTo>
                    <a:pt x="5111637" y="0"/>
                  </a:lnTo>
                  <a:cubicBezTo>
                    <a:pt x="5114804" y="0"/>
                    <a:pt x="5117841" y="1258"/>
                    <a:pt x="5120080" y="3497"/>
                  </a:cubicBezTo>
                  <a:cubicBezTo>
                    <a:pt x="5122319" y="5736"/>
                    <a:pt x="5123576" y="8773"/>
                    <a:pt x="5123576" y="11939"/>
                  </a:cubicBezTo>
                  <a:lnTo>
                    <a:pt x="5123576" y="432460"/>
                  </a:lnTo>
                  <a:cubicBezTo>
                    <a:pt x="5123576" y="435627"/>
                    <a:pt x="5122319" y="438663"/>
                    <a:pt x="5120080" y="440902"/>
                  </a:cubicBezTo>
                  <a:cubicBezTo>
                    <a:pt x="5117841" y="443141"/>
                    <a:pt x="5114804" y="444399"/>
                    <a:pt x="5111637" y="444399"/>
                  </a:cubicBezTo>
                  <a:lnTo>
                    <a:pt x="11939" y="444399"/>
                  </a:lnTo>
                  <a:cubicBezTo>
                    <a:pt x="8773" y="444399"/>
                    <a:pt x="5736" y="443141"/>
                    <a:pt x="3497" y="440902"/>
                  </a:cubicBezTo>
                  <a:cubicBezTo>
                    <a:pt x="1258" y="438663"/>
                    <a:pt x="0" y="435627"/>
                    <a:pt x="0" y="432460"/>
                  </a:cubicBezTo>
                  <a:lnTo>
                    <a:pt x="0" y="11939"/>
                  </a:lnTo>
                  <a:cubicBezTo>
                    <a:pt x="0" y="8773"/>
                    <a:pt x="1258" y="5736"/>
                    <a:pt x="3497" y="3497"/>
                  </a:cubicBezTo>
                  <a:cubicBezTo>
                    <a:pt x="5736" y="1258"/>
                    <a:pt x="8773" y="0"/>
                    <a:pt x="11939" y="0"/>
                  </a:cubicBezTo>
                  <a:close/>
                </a:path>
              </a:pathLst>
            </a:custGeom>
            <a:solidFill>
              <a:srgbClr val="9DDC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23577" cy="482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366008" y="3002318"/>
            <a:ext cx="7754630" cy="5941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58"/>
              </a:lnSpc>
            </a:pPr>
            <a:r>
              <a:rPr lang="en-US" b="true" sz="270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 importância do tratamento de água é fundamental para a saúde e bem-estar de milhões. A água, mesmo que aparentemente limpa, passa por um processo rigoroso para ser potável, pois pode conter impurezas invisíveis que representam riscos à saúde, como microrganismos e poluentes. </a:t>
            </a:r>
          </a:p>
          <a:p>
            <a:pPr algn="just" marL="0" indent="0" lvl="0">
              <a:lnSpc>
                <a:spcPts val="1694"/>
              </a:lnSpc>
            </a:pPr>
          </a:p>
          <a:p>
            <a:pPr algn="just">
              <a:lnSpc>
                <a:spcPts val="4158"/>
              </a:lnSpc>
            </a:pPr>
            <a:r>
              <a:rPr lang="en-US" sz="27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Sem tratamento adequado, doenças graves poderiam se espalhar facilmente, tornando o tratamento essencial para garantir o acesso seguro e saudável a esse recurso vital.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66008" y="1889342"/>
            <a:ext cx="7532969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00" b="true">
                <a:solidFill>
                  <a:srgbClr val="134B70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TRATAMENTO DA ÁGUA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01442" y="-259957"/>
            <a:ext cx="2870870" cy="2899868"/>
          </a:xfrm>
          <a:custGeom>
            <a:avLst/>
            <a:gdLst/>
            <a:ahLst/>
            <a:cxnLst/>
            <a:rect r="r" b="b" t="t" l="l"/>
            <a:pathLst>
              <a:path h="2899868" w="2870870">
                <a:moveTo>
                  <a:pt x="0" y="0"/>
                </a:moveTo>
                <a:lnTo>
                  <a:pt x="2870870" y="0"/>
                </a:lnTo>
                <a:lnTo>
                  <a:pt x="2870870" y="2899868"/>
                </a:lnTo>
                <a:lnTo>
                  <a:pt x="0" y="2899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802722" y="4532644"/>
            <a:ext cx="4056390" cy="4109656"/>
            <a:chOff x="0" y="0"/>
            <a:chExt cx="812800" cy="8234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23473"/>
            </a:xfrm>
            <a:custGeom>
              <a:avLst/>
              <a:gdLst/>
              <a:ahLst/>
              <a:cxnLst/>
              <a:rect r="r" b="b" t="t" l="l"/>
              <a:pathLst>
                <a:path h="823473" w="812800">
                  <a:moveTo>
                    <a:pt x="406400" y="0"/>
                  </a:moveTo>
                  <a:cubicBezTo>
                    <a:pt x="181951" y="0"/>
                    <a:pt x="0" y="184341"/>
                    <a:pt x="0" y="411737"/>
                  </a:cubicBezTo>
                  <a:cubicBezTo>
                    <a:pt x="0" y="639132"/>
                    <a:pt x="181951" y="823473"/>
                    <a:pt x="406400" y="823473"/>
                  </a:cubicBezTo>
                  <a:cubicBezTo>
                    <a:pt x="630849" y="823473"/>
                    <a:pt x="812800" y="639132"/>
                    <a:pt x="812800" y="411737"/>
                  </a:cubicBezTo>
                  <a:cubicBezTo>
                    <a:pt x="812800" y="1843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4B7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9101"/>
              <a:ext cx="660400" cy="707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881590" y="-711782"/>
            <a:ext cx="7299254" cy="729925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4906" t="0" r="-24906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5046603" y="4803159"/>
            <a:ext cx="3568627" cy="356862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0188" t="0" r="-39905" b="0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053185" y="4237220"/>
            <a:ext cx="6484926" cy="3927305"/>
          </a:xfrm>
          <a:custGeom>
            <a:avLst/>
            <a:gdLst/>
            <a:ahLst/>
            <a:cxnLst/>
            <a:rect r="r" b="b" t="t" l="l"/>
            <a:pathLst>
              <a:path h="3927305" w="6484926">
                <a:moveTo>
                  <a:pt x="0" y="0"/>
                </a:moveTo>
                <a:lnTo>
                  <a:pt x="6484925" y="0"/>
                </a:lnTo>
                <a:lnTo>
                  <a:pt x="6484925" y="3927306"/>
                </a:lnTo>
                <a:lnTo>
                  <a:pt x="0" y="3927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764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72120" y="1886317"/>
            <a:ext cx="5768519" cy="5844268"/>
            <a:chOff x="0" y="0"/>
            <a:chExt cx="812800" cy="8234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23473"/>
            </a:xfrm>
            <a:custGeom>
              <a:avLst/>
              <a:gdLst/>
              <a:ahLst/>
              <a:cxnLst/>
              <a:rect r="r" b="b" t="t" l="l"/>
              <a:pathLst>
                <a:path h="823473" w="812800">
                  <a:moveTo>
                    <a:pt x="406400" y="0"/>
                  </a:moveTo>
                  <a:cubicBezTo>
                    <a:pt x="181951" y="0"/>
                    <a:pt x="0" y="184341"/>
                    <a:pt x="0" y="411737"/>
                  </a:cubicBezTo>
                  <a:cubicBezTo>
                    <a:pt x="0" y="639132"/>
                    <a:pt x="181951" y="823473"/>
                    <a:pt x="406400" y="823473"/>
                  </a:cubicBezTo>
                  <a:cubicBezTo>
                    <a:pt x="630849" y="823473"/>
                    <a:pt x="812800" y="639132"/>
                    <a:pt x="812800" y="411737"/>
                  </a:cubicBezTo>
                  <a:cubicBezTo>
                    <a:pt x="812800" y="1843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4B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9101"/>
              <a:ext cx="660400" cy="707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19720" y="2193824"/>
            <a:ext cx="5680124" cy="56801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4976" t="0" r="-24976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2106663" y="3992606"/>
            <a:ext cx="7754630" cy="4684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58"/>
              </a:lnSpc>
            </a:pPr>
            <a:r>
              <a:rPr lang="en-US" sz="27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Local onde se realiza o p</a:t>
            </a:r>
            <a:r>
              <a:rPr lang="en-US" sz="27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rocesso de tratamento de água para consumo humano. Este processo abrange a captação, o tratamento, o armazenamento e a distribuição da água potável. A água captada passa por diversas etapas de purificação, utilizando métodos físicos (como filtragem) e químicos (como cloração) até que se torne incolor, insípida, inodora e livre de microrganismos.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06663" y="2275491"/>
            <a:ext cx="7532969" cy="151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00" b="true">
                <a:solidFill>
                  <a:srgbClr val="134B70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ETA – ESTAÇÃO DE TRATAMENTO DE ÁGUA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201442" y="-259957"/>
            <a:ext cx="2870870" cy="2899868"/>
          </a:xfrm>
          <a:custGeom>
            <a:avLst/>
            <a:gdLst/>
            <a:ahLst/>
            <a:cxnLst/>
            <a:rect r="r" b="b" t="t" l="l"/>
            <a:pathLst>
              <a:path h="2899868" w="2870870">
                <a:moveTo>
                  <a:pt x="0" y="0"/>
                </a:moveTo>
                <a:lnTo>
                  <a:pt x="2870870" y="0"/>
                </a:lnTo>
                <a:lnTo>
                  <a:pt x="2870870" y="2899868"/>
                </a:lnTo>
                <a:lnTo>
                  <a:pt x="0" y="2899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430817" y="9443336"/>
            <a:ext cx="19453580" cy="1687329"/>
            <a:chOff x="0" y="0"/>
            <a:chExt cx="5123577" cy="4443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23576" cy="444399"/>
            </a:xfrm>
            <a:custGeom>
              <a:avLst/>
              <a:gdLst/>
              <a:ahLst/>
              <a:cxnLst/>
              <a:rect r="r" b="b" t="t" l="l"/>
              <a:pathLst>
                <a:path h="444399" w="5123576">
                  <a:moveTo>
                    <a:pt x="11939" y="0"/>
                  </a:moveTo>
                  <a:lnTo>
                    <a:pt x="5111637" y="0"/>
                  </a:lnTo>
                  <a:cubicBezTo>
                    <a:pt x="5114804" y="0"/>
                    <a:pt x="5117841" y="1258"/>
                    <a:pt x="5120080" y="3497"/>
                  </a:cubicBezTo>
                  <a:cubicBezTo>
                    <a:pt x="5122319" y="5736"/>
                    <a:pt x="5123576" y="8773"/>
                    <a:pt x="5123576" y="11939"/>
                  </a:cubicBezTo>
                  <a:lnTo>
                    <a:pt x="5123576" y="432460"/>
                  </a:lnTo>
                  <a:cubicBezTo>
                    <a:pt x="5123576" y="435627"/>
                    <a:pt x="5122319" y="438663"/>
                    <a:pt x="5120080" y="440902"/>
                  </a:cubicBezTo>
                  <a:cubicBezTo>
                    <a:pt x="5117841" y="443141"/>
                    <a:pt x="5114804" y="444399"/>
                    <a:pt x="5111637" y="444399"/>
                  </a:cubicBezTo>
                  <a:lnTo>
                    <a:pt x="11939" y="444399"/>
                  </a:lnTo>
                  <a:cubicBezTo>
                    <a:pt x="8773" y="444399"/>
                    <a:pt x="5736" y="443141"/>
                    <a:pt x="3497" y="440902"/>
                  </a:cubicBezTo>
                  <a:cubicBezTo>
                    <a:pt x="1258" y="438663"/>
                    <a:pt x="0" y="435627"/>
                    <a:pt x="0" y="432460"/>
                  </a:cubicBezTo>
                  <a:lnTo>
                    <a:pt x="0" y="11939"/>
                  </a:lnTo>
                  <a:cubicBezTo>
                    <a:pt x="0" y="8773"/>
                    <a:pt x="1258" y="5736"/>
                    <a:pt x="3497" y="3497"/>
                  </a:cubicBezTo>
                  <a:cubicBezTo>
                    <a:pt x="5736" y="1258"/>
                    <a:pt x="8773" y="0"/>
                    <a:pt x="11939" y="0"/>
                  </a:cubicBezTo>
                  <a:close/>
                </a:path>
              </a:pathLst>
            </a:custGeom>
            <a:solidFill>
              <a:srgbClr val="9DDC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123577" cy="482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0817" y="9443336"/>
            <a:ext cx="19453580" cy="1687329"/>
            <a:chOff x="0" y="0"/>
            <a:chExt cx="5123577" cy="4443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3576" cy="444399"/>
            </a:xfrm>
            <a:custGeom>
              <a:avLst/>
              <a:gdLst/>
              <a:ahLst/>
              <a:cxnLst/>
              <a:rect r="r" b="b" t="t" l="l"/>
              <a:pathLst>
                <a:path h="444399" w="5123576">
                  <a:moveTo>
                    <a:pt x="11939" y="0"/>
                  </a:moveTo>
                  <a:lnTo>
                    <a:pt x="5111637" y="0"/>
                  </a:lnTo>
                  <a:cubicBezTo>
                    <a:pt x="5114804" y="0"/>
                    <a:pt x="5117841" y="1258"/>
                    <a:pt x="5120080" y="3497"/>
                  </a:cubicBezTo>
                  <a:cubicBezTo>
                    <a:pt x="5122319" y="5736"/>
                    <a:pt x="5123576" y="8773"/>
                    <a:pt x="5123576" y="11939"/>
                  </a:cubicBezTo>
                  <a:lnTo>
                    <a:pt x="5123576" y="432460"/>
                  </a:lnTo>
                  <a:cubicBezTo>
                    <a:pt x="5123576" y="435627"/>
                    <a:pt x="5122319" y="438663"/>
                    <a:pt x="5120080" y="440902"/>
                  </a:cubicBezTo>
                  <a:cubicBezTo>
                    <a:pt x="5117841" y="443141"/>
                    <a:pt x="5114804" y="444399"/>
                    <a:pt x="5111637" y="444399"/>
                  </a:cubicBezTo>
                  <a:lnTo>
                    <a:pt x="11939" y="444399"/>
                  </a:lnTo>
                  <a:cubicBezTo>
                    <a:pt x="8773" y="444399"/>
                    <a:pt x="5736" y="443141"/>
                    <a:pt x="3497" y="440902"/>
                  </a:cubicBezTo>
                  <a:cubicBezTo>
                    <a:pt x="1258" y="438663"/>
                    <a:pt x="0" y="435627"/>
                    <a:pt x="0" y="432460"/>
                  </a:cubicBezTo>
                  <a:lnTo>
                    <a:pt x="0" y="11939"/>
                  </a:lnTo>
                  <a:cubicBezTo>
                    <a:pt x="0" y="8773"/>
                    <a:pt x="1258" y="5736"/>
                    <a:pt x="3497" y="3497"/>
                  </a:cubicBezTo>
                  <a:cubicBezTo>
                    <a:pt x="5736" y="1258"/>
                    <a:pt x="8773" y="0"/>
                    <a:pt x="11939" y="0"/>
                  </a:cubicBezTo>
                  <a:close/>
                </a:path>
              </a:pathLst>
            </a:custGeom>
            <a:solidFill>
              <a:srgbClr val="9DDC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23577" cy="482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72652" y="1028700"/>
            <a:ext cx="15369198" cy="8414636"/>
          </a:xfrm>
          <a:custGeom>
            <a:avLst/>
            <a:gdLst/>
            <a:ahLst/>
            <a:cxnLst/>
            <a:rect r="r" b="b" t="t" l="l"/>
            <a:pathLst>
              <a:path h="8414636" w="15369198">
                <a:moveTo>
                  <a:pt x="0" y="0"/>
                </a:moveTo>
                <a:lnTo>
                  <a:pt x="15369197" y="0"/>
                </a:lnTo>
                <a:lnTo>
                  <a:pt x="15369197" y="8414636"/>
                </a:lnTo>
                <a:lnTo>
                  <a:pt x="0" y="8414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40884" y="9516907"/>
            <a:ext cx="4400965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50"/>
              </a:lnSpc>
            </a:pPr>
            <a:r>
              <a:rPr lang="en-US" sz="1500" spc="3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Imagem adaptada de: SABESP, [s.d].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40188" y="1309815"/>
            <a:ext cx="3631417" cy="397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89"/>
              </a:lnSpc>
            </a:pPr>
            <a:r>
              <a:rPr lang="en-US" sz="1982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Captação da água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1706" y="5462236"/>
            <a:ext cx="1660945" cy="397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89"/>
              </a:lnSpc>
            </a:pPr>
            <a:r>
              <a:rPr lang="en-US" sz="1982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Coagulação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23183" y="7368716"/>
            <a:ext cx="1840552" cy="675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9"/>
              </a:lnSpc>
            </a:pPr>
            <a:r>
              <a:rPr lang="en-US" sz="1978">
                <a:solidFill>
                  <a:srgbClr val="1D1D1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Desinfecção</a:t>
            </a:r>
          </a:p>
          <a:p>
            <a:pPr algn="ctr">
              <a:lnSpc>
                <a:spcPts val="2769"/>
              </a:lnSpc>
            </a:pPr>
            <a:r>
              <a:rPr lang="en-US" sz="1978">
                <a:solidFill>
                  <a:srgbClr val="1D1D1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 Fluoretação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7911" y="9631207"/>
            <a:ext cx="739380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ETA – ESTAÇÃO DE TRATAMENTO DE ÁGUA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0817" y="9443336"/>
            <a:ext cx="19453580" cy="1687329"/>
            <a:chOff x="0" y="0"/>
            <a:chExt cx="5123577" cy="4443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3576" cy="444399"/>
            </a:xfrm>
            <a:custGeom>
              <a:avLst/>
              <a:gdLst/>
              <a:ahLst/>
              <a:cxnLst/>
              <a:rect r="r" b="b" t="t" l="l"/>
              <a:pathLst>
                <a:path h="444399" w="5123576">
                  <a:moveTo>
                    <a:pt x="11939" y="0"/>
                  </a:moveTo>
                  <a:lnTo>
                    <a:pt x="5111637" y="0"/>
                  </a:lnTo>
                  <a:cubicBezTo>
                    <a:pt x="5114804" y="0"/>
                    <a:pt x="5117841" y="1258"/>
                    <a:pt x="5120080" y="3497"/>
                  </a:cubicBezTo>
                  <a:cubicBezTo>
                    <a:pt x="5122319" y="5736"/>
                    <a:pt x="5123576" y="8773"/>
                    <a:pt x="5123576" y="11939"/>
                  </a:cubicBezTo>
                  <a:lnTo>
                    <a:pt x="5123576" y="432460"/>
                  </a:lnTo>
                  <a:cubicBezTo>
                    <a:pt x="5123576" y="435627"/>
                    <a:pt x="5122319" y="438663"/>
                    <a:pt x="5120080" y="440902"/>
                  </a:cubicBezTo>
                  <a:cubicBezTo>
                    <a:pt x="5117841" y="443141"/>
                    <a:pt x="5114804" y="444399"/>
                    <a:pt x="5111637" y="444399"/>
                  </a:cubicBezTo>
                  <a:lnTo>
                    <a:pt x="11939" y="444399"/>
                  </a:lnTo>
                  <a:cubicBezTo>
                    <a:pt x="8773" y="444399"/>
                    <a:pt x="5736" y="443141"/>
                    <a:pt x="3497" y="440902"/>
                  </a:cubicBezTo>
                  <a:cubicBezTo>
                    <a:pt x="1258" y="438663"/>
                    <a:pt x="0" y="435627"/>
                    <a:pt x="0" y="432460"/>
                  </a:cubicBezTo>
                  <a:lnTo>
                    <a:pt x="0" y="11939"/>
                  </a:lnTo>
                  <a:cubicBezTo>
                    <a:pt x="0" y="8773"/>
                    <a:pt x="1258" y="5736"/>
                    <a:pt x="3497" y="3497"/>
                  </a:cubicBezTo>
                  <a:cubicBezTo>
                    <a:pt x="5736" y="1258"/>
                    <a:pt x="8773" y="0"/>
                    <a:pt x="11939" y="0"/>
                  </a:cubicBezTo>
                  <a:close/>
                </a:path>
              </a:pathLst>
            </a:custGeom>
            <a:solidFill>
              <a:srgbClr val="9DDC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23577" cy="482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71997" y="1816567"/>
            <a:ext cx="13172495" cy="1151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Captação</a:t>
            </a:r>
          </a:p>
          <a:p>
            <a:pPr algn="l">
              <a:lnSpc>
                <a:spcPts val="475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43012" y="2591532"/>
            <a:ext cx="15568180" cy="315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4"/>
              </a:lnSpc>
            </a:pPr>
            <a:r>
              <a:rPr lang="en-US" sz="24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 água que usamos vem de mananciais como rios, lagos, represas ou fontes subterrâneas. Nessa forma bruta, contém sujeiras e microrganismos e, por isso, precisa ser tratada antes do consumo.</a:t>
            </a:r>
          </a:p>
          <a:p>
            <a:pPr algn="just">
              <a:lnSpc>
                <a:spcPts val="4224"/>
              </a:lnSpc>
            </a:pPr>
            <a:r>
              <a:rPr lang="en-US" sz="24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 primeira etapa do tratamento é a captação da água, que é conduzida por meio de bombas até o local do tratamento, ou seja, para a Estação de Tratamento de Água (ETA), para que em seguida seja feita a passagem por grades que removem resíduos sólidos maiores, como galhos e lixo.</a:t>
            </a:r>
          </a:p>
          <a:p>
            <a:pPr algn="just">
              <a:lnSpc>
                <a:spcPts val="4224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835719" y="-747031"/>
            <a:ext cx="2870870" cy="2899868"/>
          </a:xfrm>
          <a:custGeom>
            <a:avLst/>
            <a:gdLst/>
            <a:ahLst/>
            <a:cxnLst/>
            <a:rect r="r" b="b" t="t" l="l"/>
            <a:pathLst>
              <a:path h="2899868" w="2870870">
                <a:moveTo>
                  <a:pt x="0" y="0"/>
                </a:moveTo>
                <a:lnTo>
                  <a:pt x="2870869" y="0"/>
                </a:lnTo>
                <a:lnTo>
                  <a:pt x="2870869" y="2899869"/>
                </a:lnTo>
                <a:lnTo>
                  <a:pt x="0" y="2899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7103796" y="7079546"/>
            <a:ext cx="3639349" cy="2597585"/>
          </a:xfrm>
          <a:custGeom>
            <a:avLst/>
            <a:gdLst/>
            <a:ahLst/>
            <a:cxnLst/>
            <a:rect r="r" b="b" t="t" l="l"/>
            <a:pathLst>
              <a:path h="2597585" w="3639349">
                <a:moveTo>
                  <a:pt x="3639349" y="2597585"/>
                </a:moveTo>
                <a:lnTo>
                  <a:pt x="0" y="2597585"/>
                </a:lnTo>
                <a:lnTo>
                  <a:pt x="0" y="0"/>
                </a:lnTo>
                <a:lnTo>
                  <a:pt x="3639349" y="0"/>
                </a:lnTo>
                <a:lnTo>
                  <a:pt x="3639349" y="259758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71997" y="5859137"/>
            <a:ext cx="15919592" cy="1151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Coagulação</a:t>
            </a:r>
          </a:p>
          <a:p>
            <a:pPr algn="l">
              <a:lnSpc>
                <a:spcPts val="475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43012" y="6566255"/>
            <a:ext cx="15568180" cy="2620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4"/>
              </a:lnSpc>
            </a:pPr>
            <a:r>
              <a:rPr lang="en-US" sz="24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As impurezas na água são muito pequenas e leves, por isso não se depositam naturalmente. Para resolver isso, adiciona-se um coagulante, como o sulfato de alumínio, que faz com que essas partículas se unam e formem flocos maiores e mais pesados. Em seguida, a água é agitada para ajudar na formação desses flocos e prepará-los para a próxima etapa.</a:t>
            </a:r>
          </a:p>
          <a:p>
            <a:pPr algn="just">
              <a:lnSpc>
                <a:spcPts val="4224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43012" y="1816567"/>
            <a:ext cx="428984" cy="55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1.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3012" y="5859137"/>
            <a:ext cx="428984" cy="55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2.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0817" y="9443336"/>
            <a:ext cx="19453580" cy="1687329"/>
            <a:chOff x="0" y="0"/>
            <a:chExt cx="5123577" cy="4443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3576" cy="444399"/>
            </a:xfrm>
            <a:custGeom>
              <a:avLst/>
              <a:gdLst/>
              <a:ahLst/>
              <a:cxnLst/>
              <a:rect r="r" b="b" t="t" l="l"/>
              <a:pathLst>
                <a:path h="444399" w="5123576">
                  <a:moveTo>
                    <a:pt x="11939" y="0"/>
                  </a:moveTo>
                  <a:lnTo>
                    <a:pt x="5111637" y="0"/>
                  </a:lnTo>
                  <a:cubicBezTo>
                    <a:pt x="5114804" y="0"/>
                    <a:pt x="5117841" y="1258"/>
                    <a:pt x="5120080" y="3497"/>
                  </a:cubicBezTo>
                  <a:cubicBezTo>
                    <a:pt x="5122319" y="5736"/>
                    <a:pt x="5123576" y="8773"/>
                    <a:pt x="5123576" y="11939"/>
                  </a:cubicBezTo>
                  <a:lnTo>
                    <a:pt x="5123576" y="432460"/>
                  </a:lnTo>
                  <a:cubicBezTo>
                    <a:pt x="5123576" y="435627"/>
                    <a:pt x="5122319" y="438663"/>
                    <a:pt x="5120080" y="440902"/>
                  </a:cubicBezTo>
                  <a:cubicBezTo>
                    <a:pt x="5117841" y="443141"/>
                    <a:pt x="5114804" y="444399"/>
                    <a:pt x="5111637" y="444399"/>
                  </a:cubicBezTo>
                  <a:lnTo>
                    <a:pt x="11939" y="444399"/>
                  </a:lnTo>
                  <a:cubicBezTo>
                    <a:pt x="8773" y="444399"/>
                    <a:pt x="5736" y="443141"/>
                    <a:pt x="3497" y="440902"/>
                  </a:cubicBezTo>
                  <a:cubicBezTo>
                    <a:pt x="1258" y="438663"/>
                    <a:pt x="0" y="435627"/>
                    <a:pt x="0" y="432460"/>
                  </a:cubicBezTo>
                  <a:lnTo>
                    <a:pt x="0" y="11939"/>
                  </a:lnTo>
                  <a:cubicBezTo>
                    <a:pt x="0" y="8773"/>
                    <a:pt x="1258" y="5736"/>
                    <a:pt x="3497" y="3497"/>
                  </a:cubicBezTo>
                  <a:cubicBezTo>
                    <a:pt x="5736" y="1258"/>
                    <a:pt x="8773" y="0"/>
                    <a:pt x="11939" y="0"/>
                  </a:cubicBezTo>
                  <a:close/>
                </a:path>
              </a:pathLst>
            </a:custGeom>
            <a:solidFill>
              <a:srgbClr val="9DDC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23577" cy="482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71997" y="1816567"/>
            <a:ext cx="13172495" cy="55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Floculação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3012" y="2591532"/>
            <a:ext cx="15568180" cy="2620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4"/>
              </a:lnSpc>
            </a:pPr>
            <a:r>
              <a:rPr lang="en-US" sz="24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Após a adição do coagulante, na etapa anterior, a água é agitada inicialmente de forma rápida para dispersar o produto. Em seguida, a agitação se torna lenta e contínua, permitindo que as partículas unidas formem flocos maiores e mais pesados. Esses flocos vão se depositando no fundo do tanque, facilitando sua remoção na próxima etapa do tratamento.</a:t>
            </a:r>
          </a:p>
          <a:p>
            <a:pPr algn="just">
              <a:lnSpc>
                <a:spcPts val="4224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835719" y="-747031"/>
            <a:ext cx="2870870" cy="2899868"/>
          </a:xfrm>
          <a:custGeom>
            <a:avLst/>
            <a:gdLst/>
            <a:ahLst/>
            <a:cxnLst/>
            <a:rect r="r" b="b" t="t" l="l"/>
            <a:pathLst>
              <a:path h="2899868" w="2870870">
                <a:moveTo>
                  <a:pt x="0" y="0"/>
                </a:moveTo>
                <a:lnTo>
                  <a:pt x="2870869" y="0"/>
                </a:lnTo>
                <a:lnTo>
                  <a:pt x="2870869" y="2899869"/>
                </a:lnTo>
                <a:lnTo>
                  <a:pt x="0" y="2899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7103796" y="7079546"/>
            <a:ext cx="3639349" cy="2597585"/>
          </a:xfrm>
          <a:custGeom>
            <a:avLst/>
            <a:gdLst/>
            <a:ahLst/>
            <a:cxnLst/>
            <a:rect r="r" b="b" t="t" l="l"/>
            <a:pathLst>
              <a:path h="2597585" w="3639349">
                <a:moveTo>
                  <a:pt x="3639349" y="2597585"/>
                </a:moveTo>
                <a:lnTo>
                  <a:pt x="0" y="2597585"/>
                </a:lnTo>
                <a:lnTo>
                  <a:pt x="0" y="0"/>
                </a:lnTo>
                <a:lnTo>
                  <a:pt x="3639349" y="0"/>
                </a:lnTo>
                <a:lnTo>
                  <a:pt x="3639349" y="259758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71997" y="5421219"/>
            <a:ext cx="15919592" cy="55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Decantação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3012" y="6128337"/>
            <a:ext cx="15568180" cy="2086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4"/>
              </a:lnSpc>
            </a:pPr>
            <a:r>
              <a:rPr lang="en-US" sz="24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 água segue para tanques onde os flocos de sujeira, agora mais pesados, se depositam no fundo, formando o lodo. Esse lodo é removido e descartado de forma adequada. A água, já livre das partículas sólidas, segue para as próximas etapas do tratamento.</a:t>
            </a:r>
          </a:p>
          <a:p>
            <a:pPr algn="just">
              <a:lnSpc>
                <a:spcPts val="4224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43012" y="1816567"/>
            <a:ext cx="428984" cy="55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3.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3012" y="5421219"/>
            <a:ext cx="428984" cy="55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4.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0817" y="9443336"/>
            <a:ext cx="19453580" cy="1687329"/>
            <a:chOff x="0" y="0"/>
            <a:chExt cx="5123577" cy="4443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3576" cy="444399"/>
            </a:xfrm>
            <a:custGeom>
              <a:avLst/>
              <a:gdLst/>
              <a:ahLst/>
              <a:cxnLst/>
              <a:rect r="r" b="b" t="t" l="l"/>
              <a:pathLst>
                <a:path h="444399" w="5123576">
                  <a:moveTo>
                    <a:pt x="11939" y="0"/>
                  </a:moveTo>
                  <a:lnTo>
                    <a:pt x="5111637" y="0"/>
                  </a:lnTo>
                  <a:cubicBezTo>
                    <a:pt x="5114804" y="0"/>
                    <a:pt x="5117841" y="1258"/>
                    <a:pt x="5120080" y="3497"/>
                  </a:cubicBezTo>
                  <a:cubicBezTo>
                    <a:pt x="5122319" y="5736"/>
                    <a:pt x="5123576" y="8773"/>
                    <a:pt x="5123576" y="11939"/>
                  </a:cubicBezTo>
                  <a:lnTo>
                    <a:pt x="5123576" y="432460"/>
                  </a:lnTo>
                  <a:cubicBezTo>
                    <a:pt x="5123576" y="435627"/>
                    <a:pt x="5122319" y="438663"/>
                    <a:pt x="5120080" y="440902"/>
                  </a:cubicBezTo>
                  <a:cubicBezTo>
                    <a:pt x="5117841" y="443141"/>
                    <a:pt x="5114804" y="444399"/>
                    <a:pt x="5111637" y="444399"/>
                  </a:cubicBezTo>
                  <a:lnTo>
                    <a:pt x="11939" y="444399"/>
                  </a:lnTo>
                  <a:cubicBezTo>
                    <a:pt x="8773" y="444399"/>
                    <a:pt x="5736" y="443141"/>
                    <a:pt x="3497" y="440902"/>
                  </a:cubicBezTo>
                  <a:cubicBezTo>
                    <a:pt x="1258" y="438663"/>
                    <a:pt x="0" y="435627"/>
                    <a:pt x="0" y="432460"/>
                  </a:cubicBezTo>
                  <a:lnTo>
                    <a:pt x="0" y="11939"/>
                  </a:lnTo>
                  <a:cubicBezTo>
                    <a:pt x="0" y="8773"/>
                    <a:pt x="1258" y="5736"/>
                    <a:pt x="3497" y="3497"/>
                  </a:cubicBezTo>
                  <a:cubicBezTo>
                    <a:pt x="5736" y="1258"/>
                    <a:pt x="8773" y="0"/>
                    <a:pt x="11939" y="0"/>
                  </a:cubicBezTo>
                  <a:close/>
                </a:path>
              </a:pathLst>
            </a:custGeom>
            <a:solidFill>
              <a:srgbClr val="9DDC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23577" cy="482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71997" y="2204943"/>
            <a:ext cx="13172495" cy="55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Filtração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3012" y="2979908"/>
            <a:ext cx="15568180" cy="2086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4"/>
              </a:lnSpc>
            </a:pPr>
            <a:r>
              <a:rPr lang="en-US" sz="24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 água passa por filtros com camadas de areia, cascalho e carvão, que retêm os flocos e impurezas restantes da decantação. Essa etapa garante a remoção de resíduos menores e melhora a qualidade da água antes da desinfecção.</a:t>
            </a:r>
          </a:p>
          <a:p>
            <a:pPr algn="just">
              <a:lnSpc>
                <a:spcPts val="4224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835719" y="-747031"/>
            <a:ext cx="2870870" cy="2899868"/>
          </a:xfrm>
          <a:custGeom>
            <a:avLst/>
            <a:gdLst/>
            <a:ahLst/>
            <a:cxnLst/>
            <a:rect r="r" b="b" t="t" l="l"/>
            <a:pathLst>
              <a:path h="2899868" w="2870870">
                <a:moveTo>
                  <a:pt x="0" y="0"/>
                </a:moveTo>
                <a:lnTo>
                  <a:pt x="2870869" y="0"/>
                </a:lnTo>
                <a:lnTo>
                  <a:pt x="2870869" y="2899869"/>
                </a:lnTo>
                <a:lnTo>
                  <a:pt x="0" y="2899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7103796" y="7079546"/>
            <a:ext cx="3639349" cy="2597585"/>
          </a:xfrm>
          <a:custGeom>
            <a:avLst/>
            <a:gdLst/>
            <a:ahLst/>
            <a:cxnLst/>
            <a:rect r="r" b="b" t="t" l="l"/>
            <a:pathLst>
              <a:path h="2597585" w="3639349">
                <a:moveTo>
                  <a:pt x="3639349" y="2597585"/>
                </a:moveTo>
                <a:lnTo>
                  <a:pt x="0" y="2597585"/>
                </a:lnTo>
                <a:lnTo>
                  <a:pt x="0" y="0"/>
                </a:lnTo>
                <a:lnTo>
                  <a:pt x="3639349" y="0"/>
                </a:lnTo>
                <a:lnTo>
                  <a:pt x="3639349" y="259758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71997" y="5207466"/>
            <a:ext cx="15919592" cy="1151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Desinfecção e Fluoretação</a:t>
            </a:r>
          </a:p>
          <a:p>
            <a:pPr algn="l">
              <a:lnSpc>
                <a:spcPts val="475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43012" y="5914585"/>
            <a:ext cx="15568180" cy="1553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4"/>
              </a:lnSpc>
            </a:pPr>
            <a:r>
              <a:rPr lang="en-US" sz="24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Nesta etapa, ajusta-se o pH da água com cal para evitar corrosão nas tubulações. Em seguida, adiciona-se cloro  para eliminar microrganismos, garantindo a segurança sanitária. Por fim, é acrescentado flúor, que ajuda na prevenção de cáries.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3012" y="2204943"/>
            <a:ext cx="428984" cy="55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5.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3012" y="5207466"/>
            <a:ext cx="428984" cy="55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6.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0817" y="9443336"/>
            <a:ext cx="19453580" cy="1687329"/>
            <a:chOff x="0" y="0"/>
            <a:chExt cx="5123577" cy="4443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3576" cy="444399"/>
            </a:xfrm>
            <a:custGeom>
              <a:avLst/>
              <a:gdLst/>
              <a:ahLst/>
              <a:cxnLst/>
              <a:rect r="r" b="b" t="t" l="l"/>
              <a:pathLst>
                <a:path h="444399" w="5123576">
                  <a:moveTo>
                    <a:pt x="11939" y="0"/>
                  </a:moveTo>
                  <a:lnTo>
                    <a:pt x="5111637" y="0"/>
                  </a:lnTo>
                  <a:cubicBezTo>
                    <a:pt x="5114804" y="0"/>
                    <a:pt x="5117841" y="1258"/>
                    <a:pt x="5120080" y="3497"/>
                  </a:cubicBezTo>
                  <a:cubicBezTo>
                    <a:pt x="5122319" y="5736"/>
                    <a:pt x="5123576" y="8773"/>
                    <a:pt x="5123576" y="11939"/>
                  </a:cubicBezTo>
                  <a:lnTo>
                    <a:pt x="5123576" y="432460"/>
                  </a:lnTo>
                  <a:cubicBezTo>
                    <a:pt x="5123576" y="435627"/>
                    <a:pt x="5122319" y="438663"/>
                    <a:pt x="5120080" y="440902"/>
                  </a:cubicBezTo>
                  <a:cubicBezTo>
                    <a:pt x="5117841" y="443141"/>
                    <a:pt x="5114804" y="444399"/>
                    <a:pt x="5111637" y="444399"/>
                  </a:cubicBezTo>
                  <a:lnTo>
                    <a:pt x="11939" y="444399"/>
                  </a:lnTo>
                  <a:cubicBezTo>
                    <a:pt x="8773" y="444399"/>
                    <a:pt x="5736" y="443141"/>
                    <a:pt x="3497" y="440902"/>
                  </a:cubicBezTo>
                  <a:cubicBezTo>
                    <a:pt x="1258" y="438663"/>
                    <a:pt x="0" y="435627"/>
                    <a:pt x="0" y="432460"/>
                  </a:cubicBezTo>
                  <a:lnTo>
                    <a:pt x="0" y="11939"/>
                  </a:lnTo>
                  <a:cubicBezTo>
                    <a:pt x="0" y="8773"/>
                    <a:pt x="1258" y="5736"/>
                    <a:pt x="3497" y="3497"/>
                  </a:cubicBezTo>
                  <a:cubicBezTo>
                    <a:pt x="5736" y="1258"/>
                    <a:pt x="8773" y="0"/>
                    <a:pt x="11939" y="0"/>
                  </a:cubicBezTo>
                  <a:close/>
                </a:path>
              </a:pathLst>
            </a:custGeom>
            <a:solidFill>
              <a:srgbClr val="9DDC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23577" cy="482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71997" y="1816567"/>
            <a:ext cx="13172495" cy="55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Reservatório ETA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3012" y="2591532"/>
            <a:ext cx="15568180" cy="1019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4"/>
              </a:lnSpc>
            </a:pPr>
            <a:r>
              <a:rPr lang="en-US" sz="24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À medida que a água passa por todo o processo de tratamento, ela é armazenada em grandes reservatórios nas Estações de Tratamento de Água, para posteriormente ser distribuída aos reservatórios da cidade.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835719" y="-747031"/>
            <a:ext cx="2870870" cy="2899868"/>
          </a:xfrm>
          <a:custGeom>
            <a:avLst/>
            <a:gdLst/>
            <a:ahLst/>
            <a:cxnLst/>
            <a:rect r="r" b="b" t="t" l="l"/>
            <a:pathLst>
              <a:path h="2899868" w="2870870">
                <a:moveTo>
                  <a:pt x="0" y="0"/>
                </a:moveTo>
                <a:lnTo>
                  <a:pt x="2870869" y="0"/>
                </a:lnTo>
                <a:lnTo>
                  <a:pt x="2870869" y="2899869"/>
                </a:lnTo>
                <a:lnTo>
                  <a:pt x="0" y="2899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7103796" y="7079546"/>
            <a:ext cx="3639349" cy="2597585"/>
          </a:xfrm>
          <a:custGeom>
            <a:avLst/>
            <a:gdLst/>
            <a:ahLst/>
            <a:cxnLst/>
            <a:rect r="r" b="b" t="t" l="l"/>
            <a:pathLst>
              <a:path h="2597585" w="3639349">
                <a:moveTo>
                  <a:pt x="3639349" y="2597585"/>
                </a:moveTo>
                <a:lnTo>
                  <a:pt x="0" y="2597585"/>
                </a:lnTo>
                <a:lnTo>
                  <a:pt x="0" y="0"/>
                </a:lnTo>
                <a:lnTo>
                  <a:pt x="3639349" y="0"/>
                </a:lnTo>
                <a:lnTo>
                  <a:pt x="3639349" y="259758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71997" y="4118338"/>
            <a:ext cx="15919592" cy="55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Reservatório dos Bairros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3012" y="4825457"/>
            <a:ext cx="15568180" cy="1019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4"/>
              </a:lnSpc>
            </a:pPr>
            <a:r>
              <a:rPr lang="en-US" sz="24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 água tratada é distribuída e armazenada em grandes reservatórios dos bairros, espalhados pela cidade, para ser encaminhada aos consumidores.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3012" y="1816567"/>
            <a:ext cx="428984" cy="55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7.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3012" y="4118338"/>
            <a:ext cx="428984" cy="55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8.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1997" y="6350219"/>
            <a:ext cx="15919592" cy="55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Distribuição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3012" y="7057337"/>
            <a:ext cx="15568180" cy="486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4"/>
              </a:lnSpc>
            </a:pPr>
            <a:r>
              <a:rPr lang="en-US" sz="24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Por fim, a água dos reservatórios enviada à população através de uma extensa rede de distribuição subterrânea.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3012" y="6350219"/>
            <a:ext cx="428984" cy="55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9.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DAGuWZGasXI</dc:identifier>
  <dcterms:modified xsi:type="dcterms:W3CDTF">2011-08-01T06:04:30Z</dcterms:modified>
  <cp:revision>1</cp:revision>
  <dc:title> Aula 3 - SEQUÊNCIA DIDÁTICA 3</dc:title>
</cp:coreProperties>
</file>